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302" r:id="rId31"/>
    <p:sldId id="303" r:id="rId32"/>
    <p:sldId id="304" r:id="rId33"/>
    <p:sldId id="305" r:id="rId34"/>
    <p:sldId id="307" r:id="rId35"/>
    <p:sldId id="308" r:id="rId36"/>
    <p:sldId id="309" r:id="rId37"/>
    <p:sldId id="310" r:id="rId38"/>
    <p:sldId id="313" r:id="rId39"/>
    <p:sldId id="314" r:id="rId40"/>
    <p:sldId id="315" r:id="rId41"/>
    <p:sldId id="316" r:id="rId42"/>
    <p:sldId id="317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6" roundtripDataSignature="AMtx7mhgWx2dMTeBWCkTZBODwM6HVjvp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C6486E-38EC-4D0C-B58E-709C80AD9A58}">
  <a:tblStyle styleId="{63C6486E-38EC-4D0C-B58E-709C80AD9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5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35FD0D-166A-D6F3-0779-DCB007017E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E7CB1-101F-D621-010C-3388EF2BDD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87CBE-B91B-46E0-B802-52223439ED6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A775A-9431-B6EF-DFCB-6C08DB276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1D8A7-B9C7-0C84-AFEE-69D1E8AB16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CCFD2-95B5-4471-B4D0-D162EE2C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C:\Users\SwordLake\AppData\Local\Microsoft\Edge\User Data\Default\Network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3" name="Google Shape;132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2" name="Google Shape;1332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1" name="Google Shape;1341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configuration information can be specified using Java EE annotations or can be maintained in a text file in XML format called a web application </a:t>
            </a: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Descriptor (DD).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application DD must conform to the schema described in the Java Servlet specification.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0" name="Google Shape;135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8" name="Google Shape;135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7" name="Google Shape;1367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When the container decides to migrate the session to another VM, it must call the </a:t>
            </a:r>
            <a:r>
              <a:rPr lang="en-US"/>
              <a:t>sessionWillPassivate()</a:t>
            </a: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method. This indicates that the object will be serialized and transported to another JVM.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When the process of migration is complete, the </a:t>
            </a:r>
            <a:r>
              <a:rPr lang="en-US"/>
              <a:t>sessionDidActivate()</a:t>
            </a: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method is invoked. Telling the Object that it has migrated from one VM to another.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" name="Google Shape;2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6" name="Google Shape;2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timeout : </a:t>
            </a:r>
            <a:r>
              <a:rPr lang="en-US" b="0" i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30 minutes</a:t>
            </a: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in Tomcat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" name="Google Shape;30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7" name="Google Shape;6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6" name="Google Shape;6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9" name="Google Shape;67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1" name="Google Shape;70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7" name="Google Shape;72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3" name="Google Shape;74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8" name="Google Shape;75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2" name="Google Shape;81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0" name="Google Shape;82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0" name="Google Shape;83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8" name="Google Shape;83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8" name="Google Shape;84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3" name="Google Shape;4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26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6" name="Google Shape;4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41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6" name="Google Shape;42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039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84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4" name="Google Shape;44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199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" name="Google Shape;4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109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0" name="Google Shape;46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58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09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" name="Google Shape;4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60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1" name="Google Shape;52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39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0" name="Google Shape;53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8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2" name="Google Shape;5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4342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1" name="Google Shape;58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772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9" name="Google Shape;58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6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8" name="Google Shape;59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432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8" name="Google Shape;64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119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7" name="Google Shape;88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7" name="Google Shape;89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5" name="Google Shape;90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8" name="Google Shape;94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6" name="Google Shape;95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7" name="Google Shape;96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0" name="Google Shape;98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3" name="Google Shape;101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latin typeface="Times New Roman"/>
                <a:ea typeface="Times New Roman"/>
                <a:cs typeface="Times New Roman"/>
                <a:sym typeface="Times New Roman"/>
              </a:rPr>
              <a:t>Tedious : tẻ nhạt, buồn chán</a:t>
            </a:r>
            <a:endParaRPr sz="1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3" name="Google Shape;102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3" name="Google Shape;1033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5" name="Google Shape;104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2" name="Google Shape;108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2" name="Google Shape;109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3" name="Google Shape;110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1" name="Google Shape;111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0" name="Google Shape;112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8" name="Google Shape;11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6" name="Google Shape;113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4" name="Google Shape;114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4" name="Google Shape;1154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7" name="Google Shape;1167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6" name="Google Shape;1176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5" name="Google Shape;118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5" name="Google Shape;1195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4" name="Google Shape;1204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5" name="Google Shape;121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3" name="Google Shape;1223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1" name="Google Shape;123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9" name="Google Shape;123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7" name="Google Shape;124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6" name="Google Shape;125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4" name="Google Shape;126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2" name="Google Shape;1272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-To view Destroy context message :  Must Undeploy Web App from  Web Server Tomcat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1" name="Google Shape;128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0" name="Google Shape;129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8" name="Google Shape;1298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configuration information can be specified using Java EE annotations or can be maintained in a text file in XML format called a web application </a:t>
            </a: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Descriptor (DD).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application DD must conform to the schema described in the Java Servlet specification.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6" name="Google Shape;130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" name="Google Shape;1315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34;p115">
            <a:extLst>
              <a:ext uri="{FF2B5EF4-FFF2-40B4-BE49-F238E27FC236}">
                <a16:creationId xmlns:a16="http://schemas.microsoft.com/office/drawing/2014/main" id="{A5AB58D3-1D02-50E3-41B9-8BF3D33EEA3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FA59E90-A013-4910-9D6B-91C59CA40A7E}" type="datetime1">
              <a:rPr lang="en-US" smtClean="0"/>
              <a:t>6/5/2024</a:t>
            </a:fld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9A04DB2-69AF-B7EB-40AD-92AB3F5A7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4"/>
            <a:ext cx="2743200" cy="365125"/>
          </a:xfrm>
        </p:spPr>
        <p:txBody>
          <a:bodyPr/>
          <a:lstStyle/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025DB36-79E3-487D-AB04-0BE585F7678B}" type="datetime1">
              <a:rPr lang="en-US" smtClean="0"/>
              <a:t>6/5/2024</a:t>
            </a:fld>
            <a:endParaRPr/>
          </a:p>
        </p:txBody>
      </p:sp>
      <p:sp>
        <p:nvSpPr>
          <p:cNvPr id="25" name="Google Shape;25;p113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Clr>
                <a:srgbClr val="538CD5"/>
              </a:buClr>
              <a:buSzPts val="2560"/>
              <a:buFont typeface="Noto Sans Symbols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1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EBDC7D3-7371-48F4-92F9-6AFA7F7781CD}" type="datetime1">
              <a:rPr lang="en-US" smtClean="0"/>
              <a:t>6/5/2024</a:t>
            </a:fld>
            <a:endParaRPr/>
          </a:p>
        </p:txBody>
      </p:sp>
      <p:sp>
        <p:nvSpPr>
          <p:cNvPr id="30" name="Google Shape;30;p114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ACA8AB5-98FE-470D-966C-C9B7590E2382}" type="datetime1">
              <a:rPr lang="en-US" smtClean="0"/>
              <a:t>6/5/2024</a:t>
            </a:fld>
            <a:endParaRPr/>
          </a:p>
        </p:txBody>
      </p:sp>
      <p:sp>
        <p:nvSpPr>
          <p:cNvPr id="35" name="Google Shape;35;p115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7A18E4C-93C6-442D-ACCB-FA5AB130C0EA}" type="datetime1">
              <a:rPr lang="en-US" smtClean="0"/>
              <a:t>6/5/2024</a:t>
            </a:fld>
            <a:endParaRPr/>
          </a:p>
        </p:txBody>
      </p:sp>
      <p:sp>
        <p:nvSpPr>
          <p:cNvPr id="39" name="Google Shape;39;p116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1"/>
          <p:cNvSpPr txBox="1"/>
          <p:nvPr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5775" y="22396"/>
            <a:ext cx="824704" cy="66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937" y="70884"/>
            <a:ext cx="1738911" cy="44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1"/>
          <p:cNvSpPr txBox="1"/>
          <p:nvPr/>
        </p:nvSpPr>
        <p:spPr>
          <a:xfrm>
            <a:off x="0" y="6479766"/>
            <a:ext cx="9144000" cy="369332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0C1472F-CB41-499D-883E-E8E2B9CFD646}" type="datetime1">
              <a:rPr lang="en-US" smtClean="0"/>
              <a:t>6/5/2024</a:t>
            </a:fld>
            <a:endParaRPr/>
          </a:p>
        </p:txBody>
      </p:sp>
      <p:sp>
        <p:nvSpPr>
          <p:cNvPr id="17" name="Google Shape;17;p111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Books?category=jav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UpdateProfile?uid=123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 Management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and Listeners</a:t>
            </a: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Technique: Error Handling in Servlets</a:t>
            </a: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#Session #UrlRewriting #HiddenForm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#SessionTracking #Cookie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#ShoppingCart #ErrorHandle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#JSP </a:t>
            </a:r>
            <a:r>
              <a:rPr lang="en-US" sz="40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5" name="Google Shape;45;p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0BBDB45-46E2-44FF-9108-E8C430C45BF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5BC-41E5-EF85-AD0D-6A99DEA49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4294967295"/>
          </p:nvPr>
        </p:nvSpPr>
        <p:spPr>
          <a:xfrm>
            <a:off x="-16166" y="532720"/>
            <a:ext cx="9144000" cy="594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Remember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user IDs and password</a:t>
            </a:r>
            <a:r>
              <a:rPr lang="en-US" sz="2000"/>
              <a:t>.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(low security)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track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visitors on a Web site for better service and new features.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enable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efficient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 processing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Support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e-advertisement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on Internet and Security (can not affect virus).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Personal information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exposed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other users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(spam/ junk mail, pop up …)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fails to work if the security level is set too high in the Internet browser.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Most browsers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client machine to deactivate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(not to accept) cookies.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size and number of cookies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stored are limited.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Browser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is accepted cookies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are stored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at 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C:\Documents and Settings\LoggedUserName\Cookies\LoggedUserName@ContextPath[n].txt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C:\Users\LoggedUserName\AppData\Local\Microsoft\Windows\Temporary Internet Files</a:t>
            </a:r>
            <a:b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\LoggedUserName@host[n].txt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C:\Users\”UserName”\AppData\Local\</a:t>
            </a:r>
            <a:r>
              <a:rPr lang="en-US" sz="16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Microsoft\Edge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\User Data\Default\Network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are existed following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setMaxAge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deleted automatically by OS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0731F51-58A7-461E-8A5B-31F8401772C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D6E4-595A-8194-C558-82AA849FB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5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</a:t>
            </a:r>
            <a:endParaRPr/>
          </a:p>
        </p:txBody>
      </p:sp>
      <p:pic>
        <p:nvPicPr>
          <p:cNvPr id="1326" name="Google Shape;132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26" y="1136650"/>
            <a:ext cx="8429148" cy="311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26" y="4317385"/>
            <a:ext cx="8429148" cy="216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0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B17CBF0-FF59-4824-9819-C410CFCD161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7BD60-6F1C-741E-5D44-7B1F35D3A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335" name="Google Shape;1335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77" y="1136650"/>
            <a:ext cx="8748767" cy="358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2080" y="4724713"/>
            <a:ext cx="5565342" cy="17559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0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FDA8452-D95E-49B5-8C4B-021EB13883E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AF6E0-F04F-F779-3D51-4DC0E694A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7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</a:t>
            </a:r>
            <a:endParaRPr/>
          </a:p>
        </p:txBody>
      </p:sp>
      <p:sp>
        <p:nvSpPr>
          <p:cNvPr id="1344" name="Google Shape;1344;p107"/>
          <p:cNvSpPr txBox="1">
            <a:spLocks noGrp="1"/>
          </p:cNvSpPr>
          <p:nvPr>
            <p:ph type="body" idx="4294967295"/>
          </p:nvPr>
        </p:nvSpPr>
        <p:spPr>
          <a:xfrm>
            <a:off x="0" y="998538"/>
            <a:ext cx="9144000" cy="33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HttpSessionBindingListener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 it is being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or unbound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from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can be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forced unbinding of an 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from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 by the programmer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invalidation of the session or due to timing out of session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require any configuration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within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eployment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escriptor of the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The object data types not implemented in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BindingListener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don’t fire any events!</a:t>
            </a:r>
            <a:endParaRPr/>
          </a:p>
        </p:txBody>
      </p:sp>
      <p:sp>
        <p:nvSpPr>
          <p:cNvPr id="1345" name="Google Shape;1345;p10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7351EE7-AD15-403E-A9E1-13BF2858DC20}" type="datetime1">
              <a:rPr lang="en-US" smtClean="0"/>
              <a:t>6/5/2024</a:t>
            </a:fld>
            <a:endParaRPr/>
          </a:p>
        </p:txBody>
      </p:sp>
      <p:pic>
        <p:nvPicPr>
          <p:cNvPr id="1347" name="Google Shape;134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332336"/>
            <a:ext cx="7940049" cy="21933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8FEE6-4ED2-C0DC-8CF6-98D7B852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8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 - Example</a:t>
            </a:r>
            <a:endParaRPr/>
          </a:p>
        </p:txBody>
      </p:sp>
      <p:pic>
        <p:nvPicPr>
          <p:cNvPr id="1353" name="Google Shape;135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031" y="1371905"/>
            <a:ext cx="5837701" cy="51087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0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A4A44EA-6BC2-45D4-82E7-BA1A0605A96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FD648-79EE-3C4C-255D-C9C87409B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09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 - Example</a:t>
            </a:r>
            <a:endParaRPr/>
          </a:p>
        </p:txBody>
      </p:sp>
      <p:pic>
        <p:nvPicPr>
          <p:cNvPr id="1361" name="Google Shape;1361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229" y="1360149"/>
            <a:ext cx="6954596" cy="509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4812744"/>
            <a:ext cx="2629128" cy="1615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0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5CD092-14C8-4B86-9898-6932E142859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4CD46-C417-1C16-E8F7-A4D6B0ED8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0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</a:t>
            </a:r>
            <a:endParaRPr/>
          </a:p>
        </p:txBody>
      </p:sp>
      <p:sp>
        <p:nvSpPr>
          <p:cNvPr id="1370" name="Google Shape;1370;p110"/>
          <p:cNvSpPr txBox="1">
            <a:spLocks noGrp="1"/>
          </p:cNvSpPr>
          <p:nvPr>
            <p:ph type="body" idx="4294967295"/>
          </p:nvPr>
        </p:nvSpPr>
        <p:spPr>
          <a:xfrm>
            <a:off x="0" y="1198563"/>
            <a:ext cx="8951913" cy="565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02 listeners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(cont)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HttpSesssionActivationListener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receives events when a value object is transported across JVMs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Stateful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session (activated and passivated)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a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migrates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VM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persists sessions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not required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any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descriptor</a:t>
            </a:r>
            <a:endParaRPr/>
          </a:p>
        </p:txBody>
      </p:sp>
      <p:sp>
        <p:nvSpPr>
          <p:cNvPr id="1371" name="Google Shape;1371;p11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298C79C-20CF-49C2-8AD3-70608FE8BDBD}" type="datetime1">
              <a:rPr lang="en-US" smtClean="0"/>
              <a:t>6/5/2024</a:t>
            </a:fld>
            <a:endParaRPr/>
          </a:p>
        </p:txBody>
      </p:sp>
      <p:pic>
        <p:nvPicPr>
          <p:cNvPr id="1373" name="Google Shape;1373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264" y="4283151"/>
            <a:ext cx="8416611" cy="2197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B0383-3366-F889-0623-AA09EC65B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 idx="4294967295"/>
          </p:nvPr>
        </p:nvSpPr>
        <p:spPr>
          <a:xfrm>
            <a:off x="1328738" y="44450"/>
            <a:ext cx="7815262" cy="93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139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servlet API provides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javax.servlet.http.Cookie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class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for creating and working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with cookies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constructor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the cookies class is: Cookie(java.lang.String name, java.lang.String value)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Sending Cookie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5BAFC70-A6AF-449D-9805-6C4ECB975EB3}" type="datetime1">
              <a:rPr lang="en-US" smtClean="0"/>
              <a:t>6/5/2024</a:t>
            </a:fld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32" y="2038400"/>
            <a:ext cx="8216336" cy="44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61014-6287-09A9-9CA6-D76BFE96E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 idx="4294967295"/>
          </p:nvPr>
        </p:nvSpPr>
        <p:spPr>
          <a:xfrm>
            <a:off x="1328738" y="60325"/>
            <a:ext cx="7815262" cy="93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Reading Cookie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EF7683E-FA1F-4D21-B389-490F927C5049}" type="datetime1">
              <a:rPr lang="en-US" smtClean="0"/>
              <a:t>6/5/2024</a:t>
            </a:fld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08" y="1325563"/>
            <a:ext cx="8558377" cy="514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FCD75-0CBC-5C81-A49B-55E10046B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FE6D836-1870-456A-AFDE-8B1D52C499CE}" type="datetime1">
              <a:rPr lang="en-US" smtClean="0"/>
              <a:t>6/5/2024</a:t>
            </a:fld>
            <a:endParaRPr/>
          </a:p>
        </p:txBody>
      </p:sp>
      <p:grpSp>
        <p:nvGrpSpPr>
          <p:cNvPr id="149" name="Google Shape;149;p13"/>
          <p:cNvGrpSpPr/>
          <p:nvPr/>
        </p:nvGrpSpPr>
        <p:grpSpPr>
          <a:xfrm>
            <a:off x="630401" y="1236941"/>
            <a:ext cx="7893667" cy="5144953"/>
            <a:chOff x="630401" y="1236941"/>
            <a:chExt cx="7893667" cy="5144953"/>
          </a:xfrm>
        </p:grpSpPr>
        <p:pic>
          <p:nvPicPr>
            <p:cNvPr id="150" name="Google Shape;150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0401" y="1489364"/>
              <a:ext cx="2842459" cy="2392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98476" y="1517795"/>
              <a:ext cx="3525592" cy="207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401" y="4000091"/>
              <a:ext cx="2842459" cy="1751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98476" y="3669901"/>
              <a:ext cx="3515123" cy="956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98476" y="4875600"/>
              <a:ext cx="3515123" cy="15062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/>
            <p:nvPr/>
          </p:nvSpPr>
          <p:spPr>
            <a:xfrm>
              <a:off x="1549467" y="1236941"/>
              <a:ext cx="1923393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#1. Create demoCookie.html</a:t>
              </a:r>
              <a:endParaRPr sz="16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6096219" y="1245049"/>
              <a:ext cx="2417380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#2. Create AddCookie Servlet.java</a:t>
              </a:r>
              <a:endParaRPr sz="1600"/>
            </a:p>
          </p:txBody>
        </p:sp>
        <p:cxnSp>
          <p:nvCxnSpPr>
            <p:cNvPr id="157" name="Google Shape;157;p13"/>
            <p:cNvCxnSpPr/>
            <p:nvPr/>
          </p:nvCxnSpPr>
          <p:spPr>
            <a:xfrm>
              <a:off x="3472860" y="2448910"/>
              <a:ext cx="1525616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8" name="Google Shape;158;p13"/>
            <p:cNvCxnSpPr>
              <a:stCxn id="151" idx="1"/>
            </p:cNvCxnSpPr>
            <p:nvPr/>
          </p:nvCxnSpPr>
          <p:spPr>
            <a:xfrm flipH="1">
              <a:off x="3472976" y="2554272"/>
              <a:ext cx="1525500" cy="20601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9" name="Google Shape;159;p13"/>
            <p:cNvSpPr/>
            <p:nvPr/>
          </p:nvSpPr>
          <p:spPr>
            <a:xfrm>
              <a:off x="1012629" y="4016701"/>
              <a:ext cx="2417380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#3. Create PrintCookie Servlet.java</a:t>
              </a:r>
              <a:endParaRPr sz="16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A366-67D4-757A-7D3E-5EBAE1B37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>
            <a:off x="207779" y="1240223"/>
            <a:ext cx="8728441" cy="5166906"/>
            <a:chOff x="0" y="1089025"/>
            <a:chExt cx="9144000" cy="5557838"/>
          </a:xfrm>
        </p:grpSpPr>
        <p:pic>
          <p:nvPicPr>
            <p:cNvPr id="166" name="Google Shape;16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89025"/>
              <a:ext cx="9144000" cy="5557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4"/>
            <p:cNvSpPr/>
            <p:nvPr/>
          </p:nvSpPr>
          <p:spPr>
            <a:xfrm>
              <a:off x="1641475" y="4387850"/>
              <a:ext cx="4510088" cy="6381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4A52767-299E-4512-98CC-250E090D01F4}" type="datetime1">
              <a:rPr lang="en-US" smtClean="0"/>
              <a:t>6/5/2024</a:t>
            </a:fld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6518840" y="1165300"/>
            <a:ext cx="2417380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AddCookie Servlet.java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D86EF-D14B-099E-69ED-A30E79D3A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grpSp>
        <p:nvGrpSpPr>
          <p:cNvPr id="176" name="Google Shape;176;p15"/>
          <p:cNvGrpSpPr/>
          <p:nvPr/>
        </p:nvGrpSpPr>
        <p:grpSpPr>
          <a:xfrm>
            <a:off x="141890" y="1263481"/>
            <a:ext cx="8860220" cy="5131074"/>
            <a:chOff x="0" y="1071563"/>
            <a:chExt cx="9144000" cy="5724525"/>
          </a:xfrm>
        </p:grpSpPr>
        <p:pic>
          <p:nvPicPr>
            <p:cNvPr id="177" name="Google Shape;177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71563"/>
              <a:ext cx="9144000" cy="572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5"/>
            <p:cNvSpPr/>
            <p:nvPr/>
          </p:nvSpPr>
          <p:spPr>
            <a:xfrm>
              <a:off x="1627188" y="4225925"/>
              <a:ext cx="3551237" cy="2682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178300" y="4697413"/>
              <a:ext cx="1797050" cy="4460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1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A33E9EF-1BCC-4CAB-8785-D3BAA46B66B3}" type="datetime1">
              <a:rPr lang="en-US" smtClean="0"/>
              <a:t>6/5/2024</a:t>
            </a:fld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518840" y="1165300"/>
            <a:ext cx="2417380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PrintCookie Servlet.java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45D6F-8E91-59C7-C5B4-A21374A69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dt" idx="10"/>
          </p:nvPr>
        </p:nvSpPr>
        <p:spPr>
          <a:xfrm>
            <a:off x="-14899" y="6477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DAF3E3-27E6-4469-8388-5AEE8A3D4615}" type="datetime1">
              <a:rPr lang="en-US" smtClean="0"/>
              <a:t>6/5/2024</a:t>
            </a:fld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50242" y="1719515"/>
            <a:ext cx="9063613" cy="9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Windows 11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Edge : C:\Users\”UserName”\AppData\Local\Microsoft\Edge\User Data\Default\Network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71" y="2892229"/>
            <a:ext cx="8752114" cy="302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D6BDB-8DA4-CDDF-3774-5EC97421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dt" idx="10"/>
          </p:nvPr>
        </p:nvSpPr>
        <p:spPr>
          <a:xfrm>
            <a:off x="41800" y="64614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332A4BE-6759-4BE0-9E96-133F2CF8574C}" type="datetime1">
              <a:rPr lang="en-US" smtClean="0"/>
              <a:t>6/5/2024</a:t>
            </a:fld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pic>
        <p:nvPicPr>
          <p:cNvPr id="199" name="Google Shape;1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823" y="1077041"/>
            <a:ext cx="6885439" cy="4228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135652" y="5507775"/>
            <a:ext cx="86566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Chrome : C:\Users\”UserName”\AppData\Local\Google\Chrome\User Data\Default\Network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1D5BB-F999-9092-AAFB-A63283F74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Management: General Principles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4294967295"/>
          </p:nvPr>
        </p:nvSpPr>
        <p:spPr>
          <a:xfrm>
            <a:off x="175922" y="1470221"/>
            <a:ext cx="8951912" cy="501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Each of these requests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needs to carry a unique ID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, which identifies the session to which it belongs.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web application will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allocate this unique ID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on the first request from the client. 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ID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must be passed back to the client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so that the client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can pass it back again with its next request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. In this way, the web application will know to which session the request belongs. This implies that the client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must need to store the unique ID somewhere—and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that’s where session management mechanisms come in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default mechanism for session management is cookie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4BCDE02-312E-4F86-BF1B-752F5BA1EB1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22232-CBBC-E02B-450E-56EA45AAA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4294967295"/>
          </p:nvPr>
        </p:nvSpPr>
        <p:spPr>
          <a:xfrm>
            <a:off x="192088" y="1108075"/>
            <a:ext cx="8951912" cy="525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Identifying user in a multi-page request scenario and information about that user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used to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created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between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client and server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by servlet container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users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signs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it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session object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unique session ID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session ID matches the user with the session object in subsequent requests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session ID and the session object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passed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along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 Timeout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necessary as session utilizes the memory locations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Prevent the number of session increasing infinitely.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Set either in the web.xml file or can be set by the method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setMaxInactiveInterval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()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2510D71-1F4F-4B0D-BA52-D0BC0381506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6E942-F563-7709-902A-5EDCA8038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4294967295"/>
          </p:nvPr>
        </p:nvSpPr>
        <p:spPr>
          <a:xfrm>
            <a:off x="198438" y="893378"/>
            <a:ext cx="8945562" cy="559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JSP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Syntax 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Comment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Scripting Element: declaration, scriptlets, expression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Directives (page, include, taglib)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Life Cycles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Implicit Object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MVC Pattern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 MVC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MVC 1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MVC 2</a:t>
            </a: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3400603-1B8B-4547-9773-AD471C788D7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0EC29-DDD3-18F2-D483-90DDB6AF6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Methods</a:t>
            </a:r>
            <a:endParaRPr/>
          </a:p>
        </p:txBody>
      </p:sp>
      <p:graphicFrame>
        <p:nvGraphicFramePr>
          <p:cNvPr id="222" name="Google Shape;222;p20"/>
          <p:cNvGraphicFramePr/>
          <p:nvPr/>
        </p:nvGraphicFramePr>
        <p:xfrm>
          <a:off x="226955" y="1115955"/>
          <a:ext cx="8782050" cy="5343525"/>
        </p:xfrm>
        <a:graphic>
          <a:graphicData uri="http://schemas.openxmlformats.org/drawingml/2006/table">
            <a:tbl>
              <a:tblPr>
                <a:noFill/>
                <a:tableStyleId>{63C6486E-38EC-4D0C-B58E-709C80AD9A58}</a:tableStyleId>
              </a:tblPr>
              <a:tblGrid>
                <a:gridCol w="23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Descriptions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725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request.getSession(boolean create);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Obtain a current session objects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getSession() method with true parameter is used to create a new session (no current session)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75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getId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String getId() 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a string containing the unique identifier assigned to this session. The servlet container assigns the identifier and it is implementation independent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50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getCreationTime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long getCreationTime()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creation time of session. 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getLastAccessedTime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long getLastAccessedTime()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last accessed Time of 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getMaxInactiveInterval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int getMaxInactiveInterval()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maximum time interval, in seconds, for which the servlet container will keep the session alive between the client accesses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setMaxInactiveInterval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void setMaxInactiveInterval(int interval)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Specifies the time, in seconds, between the client requests before the servlet container invalidates the current 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Google Shape;223;p2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179644F-9768-4C90-8179-1D59F3B92C5E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1A62D-817B-964B-9CAA-9B110319E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Methods</a:t>
            </a:r>
            <a:endParaRPr/>
          </a:p>
        </p:txBody>
      </p:sp>
      <p:graphicFrame>
        <p:nvGraphicFramePr>
          <p:cNvPr id="230" name="Google Shape;230;p21"/>
          <p:cNvGraphicFramePr/>
          <p:nvPr/>
        </p:nvGraphicFramePr>
        <p:xfrm>
          <a:off x="168275" y="1629148"/>
          <a:ext cx="8807450" cy="4754910"/>
        </p:xfrm>
        <a:graphic>
          <a:graphicData uri="http://schemas.openxmlformats.org/drawingml/2006/table">
            <a:tbl>
              <a:tblPr>
                <a:noFill/>
                <a:tableStyleId>{63C6486E-38EC-4D0C-B58E-709C80AD9A58}</a:tableStyleId>
              </a:tblPr>
              <a:tblGrid>
                <a:gridCol w="24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isNew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boolean isNew()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true if the client is unaware about the session or choose not to be part of the session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invalidate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void invalidate()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Invalidates the session and the objects bound to the session are bounded. This method throws IllegalStateException if called on already invalidated session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To avoid the hacker from causing any harm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Destroys the data in a session that another servlet or JSP might require in future. Therefore, invalidating a session should be done cautiously as sessions are associated with client, not with individual servlets or JSP pages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528BC8B-C436-417D-8424-3A6022F14F3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5E706-6BD1-DC3B-981F-2F3F2B0D0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6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29E1253-DD80-4324-8088-BCD70B69952E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887AA-50A2-3AFC-A8FF-B6EA5F43A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AA2B96-6119-E646-0EFF-170BEE897FE7}"/>
              </a:ext>
            </a:extLst>
          </p:cNvPr>
          <p:cNvGrpSpPr/>
          <p:nvPr/>
        </p:nvGrpSpPr>
        <p:grpSpPr>
          <a:xfrm>
            <a:off x="5265" y="1896626"/>
            <a:ext cx="4575527" cy="3449097"/>
            <a:chOff x="-3527" y="1896626"/>
            <a:chExt cx="4575527" cy="34490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E760BE-A510-B09C-5379-EF0A74A3E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27" y="1896626"/>
              <a:ext cx="4575527" cy="3449097"/>
            </a:xfrm>
            <a:prstGeom prst="rect">
              <a:avLst/>
            </a:prstGeom>
          </p:spPr>
        </p:pic>
        <p:sp>
          <p:nvSpPr>
            <p:cNvPr id="10" name="Google Shape;242;p22"/>
            <p:cNvSpPr/>
            <p:nvPr/>
          </p:nvSpPr>
          <p:spPr>
            <a:xfrm>
              <a:off x="735572" y="4878056"/>
              <a:ext cx="1673519" cy="22282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2CA44C-AD4B-15FC-E5C3-424992526D59}"/>
              </a:ext>
            </a:extLst>
          </p:cNvPr>
          <p:cNvGrpSpPr/>
          <p:nvPr/>
        </p:nvGrpSpPr>
        <p:grpSpPr>
          <a:xfrm>
            <a:off x="4655283" y="1896627"/>
            <a:ext cx="4435960" cy="3449096"/>
            <a:chOff x="4646491" y="1896627"/>
            <a:chExt cx="4435960" cy="3449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3B1C79-B113-453B-228F-CC62576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6491" y="1896627"/>
              <a:ext cx="4435960" cy="3449096"/>
            </a:xfrm>
            <a:prstGeom prst="rect">
              <a:avLst/>
            </a:prstGeom>
          </p:spPr>
        </p:pic>
        <p:sp>
          <p:nvSpPr>
            <p:cNvPr id="14" name="Google Shape;242;p22">
              <a:extLst>
                <a:ext uri="{FF2B5EF4-FFF2-40B4-BE49-F238E27FC236}">
                  <a16:creationId xmlns:a16="http://schemas.microsoft.com/office/drawing/2014/main" id="{97616C17-DEC8-07D6-BB30-2ADC15A3F43C}"/>
                </a:ext>
              </a:extLst>
            </p:cNvPr>
            <p:cNvSpPr/>
            <p:nvPr/>
          </p:nvSpPr>
          <p:spPr>
            <a:xfrm>
              <a:off x="5319891" y="4930808"/>
              <a:ext cx="1652408" cy="17007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4487029-5824-4B51-925A-A748F89241DF}" type="datetime1">
              <a:rPr lang="en-US" smtClean="0"/>
              <a:t>6/5/2024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A0FDB-8930-07E3-092A-26AB49D9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0" y="865962"/>
            <a:ext cx="4873633" cy="1629802"/>
          </a:xfrm>
          <a:prstGeom prst="rect">
            <a:avLst/>
          </a:prstGeom>
        </p:spPr>
      </p:pic>
      <p:sp>
        <p:nvSpPr>
          <p:cNvPr id="4" name="Google Shape;252;p23"/>
          <p:cNvSpPr/>
          <p:nvPr/>
        </p:nvSpPr>
        <p:spPr>
          <a:xfrm>
            <a:off x="3365256" y="847000"/>
            <a:ext cx="187111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#1. Create  index.html</a:t>
            </a: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5EEA6-D8C7-748B-8FB6-47170D6C01E3}"/>
              </a:ext>
            </a:extLst>
          </p:cNvPr>
          <p:cNvGrpSpPr/>
          <p:nvPr/>
        </p:nvGrpSpPr>
        <p:grpSpPr>
          <a:xfrm>
            <a:off x="1403927" y="2574970"/>
            <a:ext cx="6467176" cy="3861942"/>
            <a:chOff x="1403927" y="2574970"/>
            <a:chExt cx="6467176" cy="38619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A7C803-FAA0-74D6-73A7-D6E7BA97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927" y="2574970"/>
              <a:ext cx="6467176" cy="3861942"/>
            </a:xfrm>
            <a:prstGeom prst="rect">
              <a:avLst/>
            </a:prstGeom>
          </p:spPr>
        </p:pic>
        <p:sp>
          <p:nvSpPr>
            <p:cNvPr id="10" name="Google Shape;242;p22">
              <a:extLst>
                <a:ext uri="{FF2B5EF4-FFF2-40B4-BE49-F238E27FC236}">
                  <a16:creationId xmlns:a16="http://schemas.microsoft.com/office/drawing/2014/main" id="{6BBABBF3-021F-3898-70B5-59811B097005}"/>
                </a:ext>
              </a:extLst>
            </p:cNvPr>
            <p:cNvSpPr/>
            <p:nvPr/>
          </p:nvSpPr>
          <p:spPr>
            <a:xfrm>
              <a:off x="2688856" y="4505941"/>
              <a:ext cx="4710234" cy="544231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253;p23"/>
          <p:cNvSpPr/>
          <p:nvPr/>
        </p:nvSpPr>
        <p:spPr>
          <a:xfrm>
            <a:off x="6173622" y="2574971"/>
            <a:ext cx="2324426" cy="6766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#2. Create  ViewSessionInfo.jsp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DE27E-0B45-D360-F544-F7B91EF1F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C949B83-61C2-4FC1-8546-B279393BD10E}" type="datetime1">
              <a:rPr lang="en-US" smtClean="0"/>
              <a:t>6/5/2024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5BE45-9837-C782-1128-CD84FE2FCFB0}"/>
              </a:ext>
            </a:extLst>
          </p:cNvPr>
          <p:cNvGrpSpPr/>
          <p:nvPr/>
        </p:nvGrpSpPr>
        <p:grpSpPr>
          <a:xfrm>
            <a:off x="1635908" y="1022724"/>
            <a:ext cx="5908938" cy="5394854"/>
            <a:chOff x="1635908" y="1022724"/>
            <a:chExt cx="5908938" cy="53948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D1E0B8-7B5C-FC1A-45B2-3C427FD4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08" y="1022724"/>
              <a:ext cx="5908938" cy="5394854"/>
            </a:xfrm>
            <a:prstGeom prst="rect">
              <a:avLst/>
            </a:prstGeom>
          </p:spPr>
        </p:pic>
        <p:sp>
          <p:nvSpPr>
            <p:cNvPr id="4" name="Google Shape;242;p22">
              <a:extLst>
                <a:ext uri="{FF2B5EF4-FFF2-40B4-BE49-F238E27FC236}">
                  <a16:creationId xmlns:a16="http://schemas.microsoft.com/office/drawing/2014/main" id="{A9D804DA-24E3-2C31-E4E1-BECED4775078}"/>
                </a:ext>
              </a:extLst>
            </p:cNvPr>
            <p:cNvSpPr/>
            <p:nvPr/>
          </p:nvSpPr>
          <p:spPr>
            <a:xfrm>
              <a:off x="2638522" y="5931017"/>
              <a:ext cx="3711944" cy="19294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084A3-0971-06A0-7575-5BC9D979D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body" idx="4294967295"/>
          </p:nvPr>
        </p:nvSpPr>
        <p:spPr>
          <a:xfrm>
            <a:off x="175922" y="1167665"/>
            <a:ext cx="8951912" cy="53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Distributed Session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available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shared between web resources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a single web application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e.g. a session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cannot cross web application boundaries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Session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Death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controlled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 one of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3 ways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Application Server Global Default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Web Application Default (minutes)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negative value or zero value causes the session to never expire</a:t>
            </a:r>
            <a:endParaRPr/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Individual Session Setting using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setMaxInactivateInterval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method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negative value supplied as an argument causes the session to never expire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Other Session APIs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HttpSession.getServletContext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returns the SessionContext that the session is attached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3722" y="3340952"/>
            <a:ext cx="3113087" cy="15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5D9D644-DCDE-4019-B2B2-DECEA8122AF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58FA7-26E4-8B72-EED3-03C2D2BC8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2A4E468-B0A4-4EB5-9E0E-11EAC3A1FADE}" type="datetime1">
              <a:rPr lang="en-US" smtClean="0"/>
              <a:t>6/5/2024</a:t>
            </a:fld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4" name="Google Shape;294;p27"/>
          <p:cNvGrpSpPr/>
          <p:nvPr/>
        </p:nvGrpSpPr>
        <p:grpSpPr>
          <a:xfrm>
            <a:off x="1152376" y="2061234"/>
            <a:ext cx="6839247" cy="3320063"/>
            <a:chOff x="1403927" y="1890065"/>
            <a:chExt cx="7561474" cy="353681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1403927" y="1890065"/>
              <a:ext cx="5878286" cy="3536812"/>
              <a:chOff x="4424391" y="3182236"/>
              <a:chExt cx="4360138" cy="3086072"/>
            </a:xfrm>
          </p:grpSpPr>
          <p:pic>
            <p:nvPicPr>
              <p:cNvPr id="296" name="Google Shape;296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24391" y="3182236"/>
                <a:ext cx="4360138" cy="30860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" name="Google Shape;297;p27"/>
              <p:cNvSpPr/>
              <p:nvPr/>
            </p:nvSpPr>
            <p:spPr>
              <a:xfrm>
                <a:off x="4479407" y="4131986"/>
                <a:ext cx="1697275" cy="466908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27"/>
            <p:cNvSpPr/>
            <p:nvPr/>
          </p:nvSpPr>
          <p:spPr>
            <a:xfrm>
              <a:off x="7376086" y="2703483"/>
              <a:ext cx="1589315" cy="122817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B05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to store value?</a:t>
              </a:r>
              <a:endParaRPr/>
            </a:p>
          </p:txBody>
        </p:sp>
        <p:cxnSp>
          <p:nvCxnSpPr>
            <p:cNvPr id="299" name="Google Shape;299;p27"/>
            <p:cNvCxnSpPr>
              <a:stCxn id="298" idx="3"/>
            </p:cNvCxnSpPr>
            <p:nvPr/>
          </p:nvCxnSpPr>
          <p:spPr>
            <a:xfrm flipH="1">
              <a:off x="3691186" y="3317570"/>
              <a:ext cx="3684900" cy="6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541A0-C197-F590-F85B-91266AEDDA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388" y="1238250"/>
            <a:ext cx="858837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168275" y="1330325"/>
            <a:ext cx="588963" cy="619125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28"/>
          <p:cNvCxnSpPr/>
          <p:nvPr/>
        </p:nvCxnSpPr>
        <p:spPr>
          <a:xfrm rot="5400000">
            <a:off x="1384300" y="375285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8" name="Google Shape;308;p28"/>
          <p:cNvSpPr txBox="1"/>
          <p:nvPr/>
        </p:nvSpPr>
        <p:spPr>
          <a:xfrm>
            <a:off x="2101057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309" name="Google Shape;309;p28"/>
          <p:cNvSpPr txBox="1"/>
          <p:nvPr/>
        </p:nvSpPr>
        <p:spPr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cxnSp>
        <p:nvCxnSpPr>
          <p:cNvPr id="310" name="Google Shape;310;p28"/>
          <p:cNvCxnSpPr/>
          <p:nvPr/>
        </p:nvCxnSpPr>
        <p:spPr>
          <a:xfrm rot="10800000" flipH="1">
            <a:off x="742950" y="1514475"/>
            <a:ext cx="1741488" cy="476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1" name="Google Shape;311;p28"/>
          <p:cNvSpPr txBox="1"/>
          <p:nvPr/>
        </p:nvSpPr>
        <p:spPr>
          <a:xfrm>
            <a:off x="593725" y="874713"/>
            <a:ext cx="18764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Input and </a:t>
            </a:r>
            <a:b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button/link</a:t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endParaRPr/>
          </a:p>
        </p:txBody>
      </p:sp>
      <p:cxnSp>
        <p:nvCxnSpPr>
          <p:cNvPr id="313" name="Google Shape;313;p28"/>
          <p:cNvCxnSpPr>
            <a:endCxn id="305" idx="2"/>
          </p:cNvCxnSpPr>
          <p:nvPr/>
        </p:nvCxnSpPr>
        <p:spPr>
          <a:xfrm rot="10800000">
            <a:off x="2894807" y="1936750"/>
            <a:ext cx="489600" cy="21432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4" name="Google Shape;314;p28"/>
          <p:cNvSpPr txBox="1"/>
          <p:nvPr/>
        </p:nvSpPr>
        <p:spPr>
          <a:xfrm>
            <a:off x="1436688" y="3111500"/>
            <a:ext cx="18764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Generate the Request msg</a:t>
            </a:r>
            <a:endParaRPr/>
          </a:p>
        </p:txBody>
      </p:sp>
      <p:cxnSp>
        <p:nvCxnSpPr>
          <p:cNvPr id="315" name="Google Shape;315;p28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6" name="Google Shape;316;p28"/>
          <p:cNvSpPr/>
          <p:nvPr/>
        </p:nvSpPr>
        <p:spPr>
          <a:xfrm>
            <a:off x="4241800" y="168751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3387725" y="1292225"/>
            <a:ext cx="1766888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Send request </a:t>
            </a:r>
            <a:endParaRPr/>
          </a:p>
        </p:txBody>
      </p:sp>
      <p:cxnSp>
        <p:nvCxnSpPr>
          <p:cNvPr id="318" name="Google Shape;318;p28"/>
          <p:cNvCxnSpPr/>
          <p:nvPr/>
        </p:nvCxnSpPr>
        <p:spPr>
          <a:xfrm rot="10800000" flipH="1">
            <a:off x="5589588" y="1800225"/>
            <a:ext cx="428625" cy="79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9" name="Google Shape;319;p28"/>
          <p:cNvSpPr txBox="1"/>
          <p:nvPr/>
        </p:nvSpPr>
        <p:spPr>
          <a:xfrm>
            <a:off x="5186363" y="1306513"/>
            <a:ext cx="39576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Dispatch to Servlet/Web Container</a:t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Containter</a:t>
            </a: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102350" y="4076700"/>
            <a:ext cx="1266825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SessionObject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7618413" y="4381500"/>
            <a:ext cx="17668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create Session Obj</a:t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/>
          </a:p>
        </p:txBody>
      </p:sp>
      <p:cxnSp>
        <p:nvCxnSpPr>
          <p:cNvPr id="324" name="Google Shape;324;p28"/>
          <p:cNvCxnSpPr>
            <a:endCxn id="323" idx="0"/>
          </p:cNvCxnSpPr>
          <p:nvPr/>
        </p:nvCxnSpPr>
        <p:spPr>
          <a:xfrm>
            <a:off x="6132526" y="1801700"/>
            <a:ext cx="2144700" cy="1500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5" name="Google Shape;325;p28"/>
          <p:cNvSpPr txBox="1"/>
          <p:nvPr/>
        </p:nvSpPr>
        <p:spPr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Send</a:t>
            </a:r>
            <a:endParaRPr/>
          </a:p>
        </p:txBody>
      </p:sp>
      <p:cxnSp>
        <p:nvCxnSpPr>
          <p:cNvPr id="326" name="Google Shape;326;p28"/>
          <p:cNvCxnSpPr/>
          <p:nvPr/>
        </p:nvCxnSpPr>
        <p:spPr>
          <a:xfrm rot="10800000">
            <a:off x="6064251" y="2298701"/>
            <a:ext cx="1643061" cy="11302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7" name="Google Shape;327;p28"/>
          <p:cNvSpPr txBox="1"/>
          <p:nvPr/>
        </p:nvSpPr>
        <p:spPr>
          <a:xfrm>
            <a:off x="5233988" y="2520950"/>
            <a:ext cx="138271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Attach ID to response</a:t>
            </a:r>
            <a:endParaRPr/>
          </a:p>
        </p:txBody>
      </p:sp>
      <p:cxnSp>
        <p:nvCxnSpPr>
          <p:cNvPr id="328" name="Google Shape;328;p28"/>
          <p:cNvCxnSpPr/>
          <p:nvPr/>
        </p:nvCxnSpPr>
        <p:spPr>
          <a:xfrm flipH="1">
            <a:off x="7214646" y="3879309"/>
            <a:ext cx="457200" cy="417512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329" name="Google Shape;329;p28"/>
          <p:cNvCxnSpPr>
            <a:stCxn id="321" idx="6"/>
          </p:cNvCxnSpPr>
          <p:nvPr/>
        </p:nvCxnSpPr>
        <p:spPr>
          <a:xfrm rot="10800000" flipH="1">
            <a:off x="7369175" y="3967200"/>
            <a:ext cx="565200" cy="5667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0" name="Google Shape;330;p28"/>
          <p:cNvCxnSpPr/>
          <p:nvPr/>
        </p:nvCxnSpPr>
        <p:spPr>
          <a:xfrm rot="10800000" flipH="1">
            <a:off x="5445125" y="2325688"/>
            <a:ext cx="606425" cy="61912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1" name="Google Shape;331;p28"/>
          <p:cNvCxnSpPr/>
          <p:nvPr/>
        </p:nvCxnSpPr>
        <p:spPr>
          <a:xfrm>
            <a:off x="3282950" y="1762919"/>
            <a:ext cx="962025" cy="610394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332" name="Google Shape;332;p28"/>
          <p:cNvSpPr txBox="1"/>
          <p:nvPr/>
        </p:nvSpPr>
        <p:spPr>
          <a:xfrm>
            <a:off x="4210050" y="4892675"/>
            <a:ext cx="1766888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Assign Session ID to Session Object</a:t>
            </a:r>
            <a:endParaRPr/>
          </a:p>
        </p:txBody>
      </p:sp>
      <p:cxnSp>
        <p:nvCxnSpPr>
          <p:cNvPr id="333" name="Google Shape;333;p28"/>
          <p:cNvCxnSpPr>
            <a:endCxn id="321" idx="2"/>
          </p:cNvCxnSpPr>
          <p:nvPr/>
        </p:nvCxnSpPr>
        <p:spPr>
          <a:xfrm rot="10800000" flipH="1">
            <a:off x="3763850" y="4533900"/>
            <a:ext cx="2338500" cy="1269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4" name="Google Shape;334;p28"/>
          <p:cNvSpPr txBox="1"/>
          <p:nvPr/>
        </p:nvSpPr>
        <p:spPr>
          <a:xfrm>
            <a:off x="3455988" y="2493963"/>
            <a:ext cx="19351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Send response &amp; store in cookie</a:t>
            </a:r>
            <a:endParaRPr/>
          </a:p>
        </p:txBody>
      </p:sp>
      <p:cxnSp>
        <p:nvCxnSpPr>
          <p:cNvPr id="335" name="Google Shape;335;p28"/>
          <p:cNvCxnSpPr>
            <a:stCxn id="306" idx="5"/>
          </p:cNvCxnSpPr>
          <p:nvPr/>
        </p:nvCxnSpPr>
        <p:spPr>
          <a:xfrm rot="10800000" flipH="1">
            <a:off x="670986" y="1815881"/>
            <a:ext cx="1800300" cy="42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6" name="Google Shape;336;p28"/>
          <p:cNvCxnSpPr/>
          <p:nvPr/>
        </p:nvCxnSpPr>
        <p:spPr>
          <a:xfrm flipH="1">
            <a:off x="6953460" y="3612049"/>
            <a:ext cx="660733" cy="534987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7" name="Google Shape;337;p28"/>
          <p:cNvSpPr txBox="1"/>
          <p:nvPr/>
        </p:nvSpPr>
        <p:spPr>
          <a:xfrm>
            <a:off x="5932488" y="3167063"/>
            <a:ext cx="15573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Manipulate (if any)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2F387A6-303E-4A90-9B7F-AF474EB23D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10BF8-00D5-8056-3039-5772F0F1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388" y="1238250"/>
            <a:ext cx="858837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>
            <a:off x="168275" y="1330325"/>
            <a:ext cx="588963" cy="8080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29"/>
          <p:cNvCxnSpPr/>
          <p:nvPr/>
        </p:nvCxnSpPr>
        <p:spPr>
          <a:xfrm rot="5400000">
            <a:off x="1384300" y="375285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8" name="Google Shape;348;p29"/>
          <p:cNvSpPr txBox="1"/>
          <p:nvPr/>
        </p:nvSpPr>
        <p:spPr>
          <a:xfrm>
            <a:off x="2037556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cxnSp>
        <p:nvCxnSpPr>
          <p:cNvPr id="350" name="Google Shape;350;p29"/>
          <p:cNvCxnSpPr/>
          <p:nvPr/>
        </p:nvCxnSpPr>
        <p:spPr>
          <a:xfrm rot="10800000" flipH="1">
            <a:off x="742950" y="1514475"/>
            <a:ext cx="1741488" cy="476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1" name="Google Shape;351;p29"/>
          <p:cNvSpPr txBox="1"/>
          <p:nvPr/>
        </p:nvSpPr>
        <p:spPr>
          <a:xfrm>
            <a:off x="512763" y="579438"/>
            <a:ext cx="2149475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Input and </a:t>
            </a:r>
            <a:b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button/link again (2..n)</a:t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endParaRPr/>
          </a:p>
        </p:txBody>
      </p:sp>
      <p:cxnSp>
        <p:nvCxnSpPr>
          <p:cNvPr id="353" name="Google Shape;353;p29"/>
          <p:cNvCxnSpPr/>
          <p:nvPr/>
        </p:nvCxnSpPr>
        <p:spPr>
          <a:xfrm rot="10800000">
            <a:off x="3125037" y="2111375"/>
            <a:ext cx="259514" cy="1968499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4" name="Google Shape;354;p29"/>
          <p:cNvSpPr txBox="1"/>
          <p:nvPr/>
        </p:nvSpPr>
        <p:spPr>
          <a:xfrm>
            <a:off x="1436688" y="3111500"/>
            <a:ext cx="18764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Generate the Request msg with id session</a:t>
            </a:r>
            <a:endParaRPr/>
          </a:p>
        </p:txBody>
      </p:sp>
      <p:cxnSp>
        <p:nvCxnSpPr>
          <p:cNvPr id="355" name="Google Shape;355;p29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6" name="Google Shape;356;p29"/>
          <p:cNvSpPr/>
          <p:nvPr/>
        </p:nvSpPr>
        <p:spPr>
          <a:xfrm>
            <a:off x="4241800" y="168751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3306763" y="1265238"/>
            <a:ext cx="17668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Send request </a:t>
            </a:r>
            <a:endParaRPr/>
          </a:p>
        </p:txBody>
      </p:sp>
      <p:cxnSp>
        <p:nvCxnSpPr>
          <p:cNvPr id="358" name="Google Shape;358;p29"/>
          <p:cNvCxnSpPr/>
          <p:nvPr/>
        </p:nvCxnSpPr>
        <p:spPr>
          <a:xfrm rot="10800000" flipH="1">
            <a:off x="5589588" y="1800225"/>
            <a:ext cx="428625" cy="79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9" name="Google Shape;359;p29"/>
          <p:cNvSpPr txBox="1"/>
          <p:nvPr/>
        </p:nvSpPr>
        <p:spPr>
          <a:xfrm>
            <a:off x="5186363" y="1306513"/>
            <a:ext cx="39576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Dispatch to Servlet/Web Container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Containter</a:t>
            </a: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6021388" y="4076700"/>
            <a:ext cx="1266825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SessionObject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/>
          </a:p>
        </p:txBody>
      </p:sp>
      <p:cxnSp>
        <p:nvCxnSpPr>
          <p:cNvPr id="363" name="Google Shape;363;p29"/>
          <p:cNvCxnSpPr>
            <a:endCxn id="362" idx="0"/>
          </p:cNvCxnSpPr>
          <p:nvPr/>
        </p:nvCxnSpPr>
        <p:spPr>
          <a:xfrm>
            <a:off x="6132526" y="1801700"/>
            <a:ext cx="2144700" cy="1500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4" name="Google Shape;364;p29"/>
          <p:cNvSpPr txBox="1"/>
          <p:nvPr/>
        </p:nvSpPr>
        <p:spPr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Send</a:t>
            </a:r>
            <a:endParaRPr/>
          </a:p>
        </p:txBody>
      </p:sp>
      <p:cxnSp>
        <p:nvCxnSpPr>
          <p:cNvPr id="365" name="Google Shape;365;p29"/>
          <p:cNvCxnSpPr/>
          <p:nvPr/>
        </p:nvCxnSpPr>
        <p:spPr>
          <a:xfrm rot="10800000">
            <a:off x="6159500" y="2824163"/>
            <a:ext cx="1603375" cy="55245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6" name="Google Shape;366;p29"/>
          <p:cNvSpPr txBox="1"/>
          <p:nvPr/>
        </p:nvSpPr>
        <p:spPr>
          <a:xfrm>
            <a:off x="4964113" y="2965450"/>
            <a:ext cx="13827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Response</a:t>
            </a:r>
            <a:endParaRPr/>
          </a:p>
        </p:txBody>
      </p:sp>
      <p:cxnSp>
        <p:nvCxnSpPr>
          <p:cNvPr id="367" name="Google Shape;367;p29"/>
          <p:cNvCxnSpPr/>
          <p:nvPr/>
        </p:nvCxnSpPr>
        <p:spPr>
          <a:xfrm>
            <a:off x="5445125" y="2387600"/>
            <a:ext cx="573088" cy="3825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68" name="Google Shape;368;p29"/>
          <p:cNvCxnSpPr/>
          <p:nvPr/>
        </p:nvCxnSpPr>
        <p:spPr>
          <a:xfrm>
            <a:off x="3324225" y="1808163"/>
            <a:ext cx="920750" cy="56515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369" name="Google Shape;369;p29"/>
          <p:cNvSpPr txBox="1"/>
          <p:nvPr/>
        </p:nvSpPr>
        <p:spPr>
          <a:xfrm>
            <a:off x="3455988" y="2493963"/>
            <a:ext cx="19351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Send response</a:t>
            </a:r>
            <a:endParaRPr/>
          </a:p>
        </p:txBody>
      </p:sp>
      <p:cxnSp>
        <p:nvCxnSpPr>
          <p:cNvPr id="370" name="Google Shape;370;p29"/>
          <p:cNvCxnSpPr/>
          <p:nvPr/>
        </p:nvCxnSpPr>
        <p:spPr>
          <a:xfrm rot="10800000" flipH="1">
            <a:off x="742950" y="1800225"/>
            <a:ext cx="1722438" cy="687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71" name="Google Shape;371;p29"/>
          <p:cNvCxnSpPr/>
          <p:nvPr/>
        </p:nvCxnSpPr>
        <p:spPr>
          <a:xfrm flipH="1">
            <a:off x="6602413" y="3541713"/>
            <a:ext cx="1031875" cy="519112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2" name="Google Shape;372;p29"/>
          <p:cNvSpPr txBox="1"/>
          <p:nvPr/>
        </p:nvSpPr>
        <p:spPr>
          <a:xfrm>
            <a:off x="7586663" y="4322763"/>
            <a:ext cx="15573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Manipulate (if any)</a:t>
            </a:r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E32B908-E327-495F-A1AD-1E156979D31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4C8F6-16CD-8E79-8B9D-09140BDC7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Conclusion  </a:t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0" y="1905000"/>
            <a:ext cx="1524000" cy="1219200"/>
          </a:xfrm>
          <a:prstGeom prst="rect">
            <a:avLst/>
          </a:prstGeom>
          <a:solidFill>
            <a:srgbClr val="66FF3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Session Mechanism</a:t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7086600" y="1600200"/>
            <a:ext cx="1524000" cy="609600"/>
          </a:xfrm>
          <a:prstGeom prst="rect">
            <a:avLst/>
          </a:prstGeom>
          <a:solidFill>
            <a:srgbClr val="00FFFF"/>
          </a:solidFill>
          <a:ln w="25400" cap="flat" cmpd="sng">
            <a:solidFill>
              <a:srgbClr val="385D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1981200" y="1447800"/>
            <a:ext cx="3114675" cy="1339850"/>
          </a:xfrm>
          <a:prstGeom prst="ellipse">
            <a:avLst/>
          </a:prstGeom>
          <a:solidFill>
            <a:srgbClr val="00FFFF"/>
          </a:solidFill>
          <a:ln w="25400" cap="flat" cmpd="sng">
            <a:solidFill>
              <a:srgbClr val="385D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data/object at server site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But, SessionID is stored at client</a:t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1752600" y="3505200"/>
            <a:ext cx="2209800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data/object at client site</a:t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4724400" y="2759075"/>
            <a:ext cx="1676400" cy="974725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at client’s system fie</a:t>
            </a: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4724400" y="3962400"/>
            <a:ext cx="1676400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at query string</a:t>
            </a: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7086600" y="3048000"/>
            <a:ext cx="1858963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7299325" y="4070350"/>
            <a:ext cx="1844675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</p:txBody>
      </p:sp>
      <p:cxnSp>
        <p:nvCxnSpPr>
          <p:cNvPr id="388" name="Google Shape;388;p30"/>
          <p:cNvCxnSpPr>
            <a:stCxn id="380" idx="3"/>
            <a:endCxn id="382" idx="2"/>
          </p:cNvCxnSpPr>
          <p:nvPr/>
        </p:nvCxnSpPr>
        <p:spPr>
          <a:xfrm rot="10800000" flipH="1">
            <a:off x="1524000" y="2117700"/>
            <a:ext cx="457200" cy="396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89" name="Google Shape;389;p30"/>
          <p:cNvCxnSpPr>
            <a:stCxn id="380" idx="3"/>
            <a:endCxn id="383" idx="1"/>
          </p:cNvCxnSpPr>
          <p:nvPr/>
        </p:nvCxnSpPr>
        <p:spPr>
          <a:xfrm>
            <a:off x="1524000" y="2514600"/>
            <a:ext cx="552300" cy="1124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0" name="Google Shape;390;p30"/>
          <p:cNvCxnSpPr>
            <a:endCxn id="381" idx="1"/>
          </p:cNvCxnSpPr>
          <p:nvPr/>
        </p:nvCxnSpPr>
        <p:spPr>
          <a:xfrm rot="10800000" flipH="1">
            <a:off x="5037000" y="1905000"/>
            <a:ext cx="2049600" cy="72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1" name="Google Shape;391;p30"/>
          <p:cNvCxnSpPr>
            <a:stCxn id="383" idx="7"/>
            <a:endCxn id="384" idx="2"/>
          </p:cNvCxnSpPr>
          <p:nvPr/>
        </p:nvCxnSpPr>
        <p:spPr>
          <a:xfrm rot="10800000" flipH="1">
            <a:off x="3638782" y="3246411"/>
            <a:ext cx="1085700" cy="3927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2" name="Google Shape;392;p30"/>
          <p:cNvCxnSpPr>
            <a:stCxn id="383" idx="5"/>
            <a:endCxn id="385" idx="2"/>
          </p:cNvCxnSpPr>
          <p:nvPr/>
        </p:nvCxnSpPr>
        <p:spPr>
          <a:xfrm>
            <a:off x="3638782" y="4285689"/>
            <a:ext cx="1085700" cy="1338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30"/>
          <p:cNvCxnSpPr>
            <a:stCxn id="384" idx="6"/>
            <a:endCxn id="386" idx="1"/>
          </p:cNvCxnSpPr>
          <p:nvPr/>
        </p:nvCxnSpPr>
        <p:spPr>
          <a:xfrm>
            <a:off x="6400800" y="3246438"/>
            <a:ext cx="685800" cy="30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4" name="Google Shape;394;p30"/>
          <p:cNvCxnSpPr>
            <a:stCxn id="385" idx="6"/>
            <a:endCxn id="387" idx="1"/>
          </p:cNvCxnSpPr>
          <p:nvPr/>
        </p:nvCxnSpPr>
        <p:spPr>
          <a:xfrm rot="10800000" flipH="1">
            <a:off x="6400800" y="4299000"/>
            <a:ext cx="898500" cy="120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6843713" y="5181600"/>
            <a:ext cx="2070100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form fields</a:t>
            </a:r>
            <a:endParaRPr/>
          </a:p>
        </p:txBody>
      </p:sp>
      <p:cxnSp>
        <p:nvCxnSpPr>
          <p:cNvPr id="396" name="Google Shape;396;p30"/>
          <p:cNvCxnSpPr>
            <a:endCxn id="395" idx="1"/>
          </p:cNvCxnSpPr>
          <p:nvPr/>
        </p:nvCxnSpPr>
        <p:spPr>
          <a:xfrm rot="10800000" flipH="1">
            <a:off x="6396113" y="5410200"/>
            <a:ext cx="447600" cy="159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3186113" y="4968875"/>
            <a:ext cx="3184525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on web page and pass via form’s parameter</a:t>
            </a:r>
            <a:endParaRPr/>
          </a:p>
        </p:txBody>
      </p:sp>
      <p:cxnSp>
        <p:nvCxnSpPr>
          <p:cNvPr id="398" name="Google Shape;398;p30"/>
          <p:cNvCxnSpPr>
            <a:stCxn id="383" idx="4"/>
          </p:cNvCxnSpPr>
          <p:nvPr/>
        </p:nvCxnSpPr>
        <p:spPr>
          <a:xfrm>
            <a:off x="2857500" y="4419600"/>
            <a:ext cx="315900" cy="9939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9" name="Google Shape;399;p3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01927D1-217B-4EC5-95FD-CE6301BA289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E953F-DCE4-B4F2-4E52-0C1E384C3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131818" y="1534180"/>
            <a:ext cx="8928100" cy="478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Build the Web Application?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Break down structure component in building web application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Techniques: Error Handling in Servlets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Reporting Errors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Logging Errors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Users Errors vs. System Errors</a:t>
            </a: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3F429FD-4EA4-4E77-8188-8094D8D8BF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6FA22-34A2-0CCB-2EAE-C5895045FC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</a:t>
            </a:r>
            <a:endParaRPr/>
          </a:p>
        </p:txBody>
      </p:sp>
      <p:sp>
        <p:nvSpPr>
          <p:cNvPr id="660" name="Google Shape;660;p48"/>
          <p:cNvSpPr txBox="1">
            <a:spLocks noGrp="1"/>
          </p:cNvSpPr>
          <p:nvPr>
            <p:ph type="body" idx="4294967295"/>
          </p:nvPr>
        </p:nvSpPr>
        <p:spPr>
          <a:xfrm>
            <a:off x="192088" y="933450"/>
            <a:ext cx="8951912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There are many situations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occur an error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requested page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location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another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address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wrongly typed.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requested page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forbidden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temporarily deleted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correct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HTTP version might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have found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There are other situations where an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may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generated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Error during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execution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web application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reported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4E42AE7-CC1D-4404-A16A-0E3AA1D57EC6}" type="datetime1">
              <a:rPr lang="en-US" smtClean="0"/>
              <a:t>6/5/2024</a:t>
            </a:fld>
            <a:endParaRPr/>
          </a:p>
        </p:txBody>
      </p:sp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58" y="3293311"/>
            <a:ext cx="8313683" cy="325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2F58D-CB22-857F-A1B6-FF44535ED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470212-BD96-482A-BDF0-7D22DC575AC9}" type="datetime1">
              <a:rPr lang="en-US" smtClean="0"/>
              <a:t>6/5/2024</a:t>
            </a:fld>
            <a:endParaRPr/>
          </a:p>
        </p:txBody>
      </p:sp>
      <p:grpSp>
        <p:nvGrpSpPr>
          <p:cNvPr id="671" name="Google Shape;671;p49"/>
          <p:cNvGrpSpPr/>
          <p:nvPr/>
        </p:nvGrpSpPr>
        <p:grpSpPr>
          <a:xfrm>
            <a:off x="7201" y="1592226"/>
            <a:ext cx="9136799" cy="4907637"/>
            <a:chOff x="7201" y="1592226"/>
            <a:chExt cx="9136799" cy="4907637"/>
          </a:xfrm>
        </p:grpSpPr>
        <p:pic>
          <p:nvPicPr>
            <p:cNvPr id="672" name="Google Shape;672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1" y="1592226"/>
              <a:ext cx="4977175" cy="2163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90800" y="3985045"/>
              <a:ext cx="6553200" cy="25148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4" name="Google Shape;674;p49"/>
            <p:cNvCxnSpPr/>
            <p:nvPr/>
          </p:nvCxnSpPr>
          <p:spPr>
            <a:xfrm>
              <a:off x="1694330" y="3119719"/>
              <a:ext cx="3469341" cy="1181100"/>
            </a:xfrm>
            <a:prstGeom prst="bentConnector3">
              <a:avLst>
                <a:gd name="adj1" fmla="val 100129"/>
              </a:avLst>
            </a:prstGeom>
            <a:noFill/>
            <a:ln w="25400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49"/>
            <p:cNvSpPr/>
            <p:nvPr/>
          </p:nvSpPr>
          <p:spPr>
            <a:xfrm>
              <a:off x="16167" y="2967319"/>
              <a:ext cx="1678164" cy="277906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16166" y="3513173"/>
              <a:ext cx="3363528" cy="24236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7C077-D6AF-7F45-9361-3352F78BB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682" name="Google Shape;682;p5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58A82A1-DF76-4EA2-9991-5D6C8878EEE0}" type="datetime1">
              <a:rPr lang="en-US" smtClean="0"/>
              <a:t>6/5/2024</a:t>
            </a:fld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-5808" y="3973981"/>
            <a:ext cx="3969099" cy="1986673"/>
            <a:chOff x="228664" y="3346451"/>
            <a:chExt cx="3969099" cy="1986673"/>
          </a:xfrm>
        </p:grpSpPr>
        <p:grpSp>
          <p:nvGrpSpPr>
            <p:cNvPr id="685" name="Google Shape;685;p50"/>
            <p:cNvGrpSpPr/>
            <p:nvPr/>
          </p:nvGrpSpPr>
          <p:grpSpPr>
            <a:xfrm>
              <a:off x="228664" y="3346451"/>
              <a:ext cx="3969099" cy="1986673"/>
              <a:chOff x="0" y="4777852"/>
              <a:chExt cx="3969099" cy="1986673"/>
            </a:xfrm>
          </p:grpSpPr>
          <p:pic>
            <p:nvPicPr>
              <p:cNvPr id="686" name="Google Shape;686;p5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4777852"/>
                <a:ext cx="3969099" cy="19866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" name="Google Shape;687;p50"/>
              <p:cNvSpPr/>
              <p:nvPr/>
            </p:nvSpPr>
            <p:spPr>
              <a:xfrm>
                <a:off x="87891" y="4787900"/>
                <a:ext cx="937041" cy="216179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8" name="Google Shape;688;p50"/>
            <p:cNvSpPr/>
            <p:nvPr/>
          </p:nvSpPr>
          <p:spPr>
            <a:xfrm>
              <a:off x="3310251" y="4048381"/>
              <a:ext cx="454981" cy="426698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00B05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689" name="Google Shape;689;p50"/>
          <p:cNvGrpSpPr/>
          <p:nvPr/>
        </p:nvGrpSpPr>
        <p:grpSpPr>
          <a:xfrm>
            <a:off x="0" y="1703952"/>
            <a:ext cx="7382371" cy="1986673"/>
            <a:chOff x="228664" y="1026961"/>
            <a:chExt cx="7620660" cy="2149026"/>
          </a:xfrm>
        </p:grpSpPr>
        <p:grpSp>
          <p:nvGrpSpPr>
            <p:cNvPr id="690" name="Google Shape;690;p50"/>
            <p:cNvGrpSpPr/>
            <p:nvPr/>
          </p:nvGrpSpPr>
          <p:grpSpPr>
            <a:xfrm>
              <a:off x="228664" y="1026961"/>
              <a:ext cx="7620660" cy="2149026"/>
              <a:chOff x="256093" y="1163027"/>
              <a:chExt cx="7620660" cy="2149026"/>
            </a:xfrm>
          </p:grpSpPr>
          <p:pic>
            <p:nvPicPr>
              <p:cNvPr id="691" name="Google Shape;691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093" y="1163027"/>
                <a:ext cx="7620660" cy="214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2" name="Google Shape;692;p50"/>
              <p:cNvSpPr/>
              <p:nvPr/>
            </p:nvSpPr>
            <p:spPr>
              <a:xfrm>
                <a:off x="6330253" y="1653801"/>
                <a:ext cx="533246" cy="487945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sp>
          <p:nvSpPr>
            <p:cNvPr id="693" name="Google Shape;693;p50"/>
            <p:cNvSpPr/>
            <p:nvPr/>
          </p:nvSpPr>
          <p:spPr>
            <a:xfrm>
              <a:off x="1606706" y="2574833"/>
              <a:ext cx="3217030" cy="21617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50"/>
          <p:cNvGrpSpPr/>
          <p:nvPr/>
        </p:nvGrpSpPr>
        <p:grpSpPr>
          <a:xfrm>
            <a:off x="4017080" y="3984029"/>
            <a:ext cx="5043793" cy="2119466"/>
            <a:chOff x="4017080" y="3356499"/>
            <a:chExt cx="5043793" cy="2119466"/>
          </a:xfrm>
        </p:grpSpPr>
        <p:grpSp>
          <p:nvGrpSpPr>
            <p:cNvPr id="695" name="Google Shape;695;p50"/>
            <p:cNvGrpSpPr/>
            <p:nvPr/>
          </p:nvGrpSpPr>
          <p:grpSpPr>
            <a:xfrm>
              <a:off x="4017080" y="3356499"/>
              <a:ext cx="5043793" cy="2119466"/>
              <a:chOff x="3999150" y="3356499"/>
              <a:chExt cx="5043793" cy="2119466"/>
            </a:xfrm>
          </p:grpSpPr>
          <p:pic>
            <p:nvPicPr>
              <p:cNvPr id="696" name="Google Shape;696;p5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999150" y="3356499"/>
                <a:ext cx="5043793" cy="21194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7" name="Google Shape;697;p50"/>
              <p:cNvSpPr/>
              <p:nvPr/>
            </p:nvSpPr>
            <p:spPr>
              <a:xfrm>
                <a:off x="8331562" y="3621683"/>
                <a:ext cx="454981" cy="426698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sp>
          <p:nvSpPr>
            <p:cNvPr id="698" name="Google Shape;698;p50"/>
            <p:cNvSpPr/>
            <p:nvPr/>
          </p:nvSpPr>
          <p:spPr>
            <a:xfrm>
              <a:off x="4911869" y="4480392"/>
              <a:ext cx="4149004" cy="852732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7C279-B7BD-A345-C42E-A0C455CA9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04" name="Google Shape;704;p5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ACC3A76-7935-42DA-AFF0-76AC5AFB3C38}" type="datetime1">
              <a:rPr lang="en-US" smtClean="0"/>
              <a:t>6/5/2024</a:t>
            </a:fld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7181345" y="2182491"/>
            <a:ext cx="454981" cy="426698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707" name="Google Shape;707;p51"/>
          <p:cNvGrpSpPr/>
          <p:nvPr/>
        </p:nvGrpSpPr>
        <p:grpSpPr>
          <a:xfrm>
            <a:off x="333853" y="1804620"/>
            <a:ext cx="8476294" cy="4391785"/>
            <a:chOff x="0" y="1641462"/>
            <a:chExt cx="8476294" cy="4391785"/>
          </a:xfrm>
        </p:grpSpPr>
        <p:grpSp>
          <p:nvGrpSpPr>
            <p:cNvPr id="708" name="Google Shape;708;p51"/>
            <p:cNvGrpSpPr/>
            <p:nvPr/>
          </p:nvGrpSpPr>
          <p:grpSpPr>
            <a:xfrm>
              <a:off x="0" y="1641462"/>
              <a:ext cx="5156470" cy="2708593"/>
              <a:chOff x="7201" y="1592226"/>
              <a:chExt cx="5156470" cy="2708593"/>
            </a:xfrm>
          </p:grpSpPr>
          <p:pic>
            <p:nvPicPr>
              <p:cNvPr id="709" name="Google Shape;709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201" y="1592226"/>
                <a:ext cx="4977175" cy="216330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0" name="Google Shape;710;p51"/>
              <p:cNvCxnSpPr/>
              <p:nvPr/>
            </p:nvCxnSpPr>
            <p:spPr>
              <a:xfrm>
                <a:off x="1694330" y="3119719"/>
                <a:ext cx="3469341" cy="1181100"/>
              </a:xfrm>
              <a:prstGeom prst="bentConnector3">
                <a:avLst>
                  <a:gd name="adj1" fmla="val 100337"/>
                </a:avLst>
              </a:pr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1" name="Google Shape;711;p51"/>
              <p:cNvSpPr/>
              <p:nvPr/>
            </p:nvSpPr>
            <p:spPr>
              <a:xfrm>
                <a:off x="16167" y="2967319"/>
                <a:ext cx="1678164" cy="277906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1"/>
              <p:cNvSpPr/>
              <p:nvPr/>
            </p:nvSpPr>
            <p:spPr>
              <a:xfrm>
                <a:off x="16166" y="3513173"/>
                <a:ext cx="3363528" cy="242360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3" name="Google Shape;713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8502" y="4300819"/>
              <a:ext cx="5597792" cy="17324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C58-0BCA-560A-4236-E69DD1CC6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3C23E82-4873-4066-AD8F-2A7642A4E869}" type="datetime1">
              <a:rPr lang="en-US" smtClean="0"/>
              <a:t>6/5/2024</a:t>
            </a:fld>
            <a:endParaRPr/>
          </a:p>
        </p:txBody>
      </p:sp>
      <p:grpSp>
        <p:nvGrpSpPr>
          <p:cNvPr id="732" name="Google Shape;732;p53"/>
          <p:cNvGrpSpPr/>
          <p:nvPr/>
        </p:nvGrpSpPr>
        <p:grpSpPr>
          <a:xfrm>
            <a:off x="779932" y="869348"/>
            <a:ext cx="7467966" cy="5602386"/>
            <a:chOff x="788897" y="878313"/>
            <a:chExt cx="7467966" cy="5602386"/>
          </a:xfrm>
        </p:grpSpPr>
        <p:grpSp>
          <p:nvGrpSpPr>
            <p:cNvPr id="733" name="Google Shape;733;p53"/>
            <p:cNvGrpSpPr/>
            <p:nvPr/>
          </p:nvGrpSpPr>
          <p:grpSpPr>
            <a:xfrm>
              <a:off x="788897" y="878313"/>
              <a:ext cx="7467966" cy="5602386"/>
              <a:chOff x="233083" y="878313"/>
              <a:chExt cx="7467966" cy="5602386"/>
            </a:xfrm>
          </p:grpSpPr>
          <p:pic>
            <p:nvPicPr>
              <p:cNvPr id="734" name="Google Shape;734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33083" y="2976364"/>
                <a:ext cx="7467966" cy="350433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35" name="Google Shape;735;p53"/>
              <p:cNvGrpSpPr/>
              <p:nvPr/>
            </p:nvGrpSpPr>
            <p:grpSpPr>
              <a:xfrm>
                <a:off x="233083" y="878313"/>
                <a:ext cx="7109011" cy="1896710"/>
                <a:chOff x="206189" y="989927"/>
                <a:chExt cx="7395882" cy="2071108"/>
              </a:xfrm>
            </p:grpSpPr>
            <p:pic>
              <p:nvPicPr>
                <p:cNvPr id="736" name="Google Shape;736;p5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206189" y="989927"/>
                  <a:ext cx="7395882" cy="20711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37" name="Google Shape;737;p53"/>
                <p:cNvSpPr/>
                <p:nvPr/>
              </p:nvSpPr>
              <p:spPr>
                <a:xfrm>
                  <a:off x="1479174" y="2463012"/>
                  <a:ext cx="3116437" cy="199847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8" name="Google Shape;738;p53"/>
              <p:cNvSpPr/>
              <p:nvPr/>
            </p:nvSpPr>
            <p:spPr>
              <a:xfrm>
                <a:off x="6680008" y="1307900"/>
                <a:ext cx="516572" cy="451082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39" name="Google Shape;739;p53"/>
              <p:cNvSpPr/>
              <p:nvPr/>
            </p:nvSpPr>
            <p:spPr>
              <a:xfrm>
                <a:off x="6680008" y="4344746"/>
                <a:ext cx="516572" cy="451082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sp>
          <p:nvSpPr>
            <p:cNvPr id="740" name="Google Shape;740;p53"/>
            <p:cNvSpPr/>
            <p:nvPr/>
          </p:nvSpPr>
          <p:spPr>
            <a:xfrm>
              <a:off x="2042608" y="5203640"/>
              <a:ext cx="5631180" cy="20207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93EF6-5C74-6ABE-70D5-6CF93D766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46" name="Google Shape;746;p5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41B01DC-D6B6-4457-A6BA-2F5B316CF795}" type="datetime1">
              <a:rPr lang="en-US" smtClean="0"/>
              <a:t>6/5/2024</a:t>
            </a:fld>
            <a:endParaRPr/>
          </a:p>
        </p:txBody>
      </p:sp>
      <p:pic>
        <p:nvPicPr>
          <p:cNvPr id="748" name="Google Shape;74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138" y="4000018"/>
            <a:ext cx="5509737" cy="2499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54"/>
          <p:cNvGrpSpPr/>
          <p:nvPr/>
        </p:nvGrpSpPr>
        <p:grpSpPr>
          <a:xfrm>
            <a:off x="226455" y="1298073"/>
            <a:ext cx="6281227" cy="2944178"/>
            <a:chOff x="226455" y="1298073"/>
            <a:chExt cx="6281227" cy="2944178"/>
          </a:xfrm>
        </p:grpSpPr>
        <p:pic>
          <p:nvPicPr>
            <p:cNvPr id="750" name="Google Shape;750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455" y="1298073"/>
              <a:ext cx="6281227" cy="2398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1" name="Google Shape;751;p54"/>
            <p:cNvGrpSpPr/>
            <p:nvPr/>
          </p:nvGrpSpPr>
          <p:grpSpPr>
            <a:xfrm>
              <a:off x="289028" y="2908751"/>
              <a:ext cx="5156471" cy="1333500"/>
              <a:chOff x="7200" y="2967319"/>
              <a:chExt cx="5156471" cy="1333500"/>
            </a:xfrm>
          </p:grpSpPr>
          <p:cxnSp>
            <p:nvCxnSpPr>
              <p:cNvPr id="752" name="Google Shape;752;p54"/>
              <p:cNvCxnSpPr/>
              <p:nvPr/>
            </p:nvCxnSpPr>
            <p:spPr>
              <a:xfrm>
                <a:off x="1783801" y="3106272"/>
                <a:ext cx="3379870" cy="1194547"/>
              </a:xfrm>
              <a:prstGeom prst="bentConnector3">
                <a:avLst>
                  <a:gd name="adj1" fmla="val 91527"/>
                </a:avLst>
              </a:pr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53" name="Google Shape;753;p54"/>
              <p:cNvSpPr/>
              <p:nvPr/>
            </p:nvSpPr>
            <p:spPr>
              <a:xfrm>
                <a:off x="16167" y="2967319"/>
                <a:ext cx="1767634" cy="242360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>
                <a:off x="7200" y="3495243"/>
                <a:ext cx="3673371" cy="241919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5" name="Google Shape;755;p54"/>
          <p:cNvSpPr/>
          <p:nvPr/>
        </p:nvSpPr>
        <p:spPr>
          <a:xfrm>
            <a:off x="6805516" y="2271757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059C4-3DC6-5A3B-0839-CBB0D14FE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61" name="Google Shape;761;p5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E105568-144F-4960-9CDC-59D5CBF49667}" type="datetime1">
              <a:rPr lang="en-US" smtClean="0"/>
              <a:t>6/5/2024</a:t>
            </a:fld>
            <a:endParaRPr/>
          </a:p>
        </p:txBody>
      </p:sp>
      <p:grpSp>
        <p:nvGrpSpPr>
          <p:cNvPr id="763" name="Google Shape;763;p55"/>
          <p:cNvGrpSpPr/>
          <p:nvPr/>
        </p:nvGrpSpPr>
        <p:grpSpPr>
          <a:xfrm>
            <a:off x="914400" y="995103"/>
            <a:ext cx="7011261" cy="1655179"/>
            <a:chOff x="233083" y="878313"/>
            <a:chExt cx="7109011" cy="1896710"/>
          </a:xfrm>
        </p:grpSpPr>
        <p:grpSp>
          <p:nvGrpSpPr>
            <p:cNvPr id="764" name="Google Shape;764;p55"/>
            <p:cNvGrpSpPr/>
            <p:nvPr/>
          </p:nvGrpSpPr>
          <p:grpSpPr>
            <a:xfrm>
              <a:off x="233083" y="878313"/>
              <a:ext cx="7109011" cy="1896710"/>
              <a:chOff x="206189" y="989927"/>
              <a:chExt cx="7395882" cy="2071108"/>
            </a:xfrm>
          </p:grpSpPr>
          <p:pic>
            <p:nvPicPr>
              <p:cNvPr id="765" name="Google Shape;765;p5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6189" y="989927"/>
                <a:ext cx="7395882" cy="2071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6" name="Google Shape;766;p55"/>
              <p:cNvSpPr/>
              <p:nvPr/>
            </p:nvSpPr>
            <p:spPr>
              <a:xfrm>
                <a:off x="1479174" y="2463012"/>
                <a:ext cx="3116437" cy="199847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7" name="Google Shape;767;p55"/>
            <p:cNvSpPr/>
            <p:nvPr/>
          </p:nvSpPr>
          <p:spPr>
            <a:xfrm>
              <a:off x="6287884" y="1346053"/>
              <a:ext cx="477995" cy="432392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00B05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51993-5E75-17D2-DF82-3F01D66B0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7" name="Google Shape;769;p55">
            <a:extLst>
              <a:ext uri="{FF2B5EF4-FFF2-40B4-BE49-F238E27FC236}">
                <a16:creationId xmlns:a16="http://schemas.microsoft.com/office/drawing/2014/main" id="{2E993286-9FE6-E84F-8133-B89DD33209D1}"/>
              </a:ext>
            </a:extLst>
          </p:cNvPr>
          <p:cNvSpPr/>
          <p:nvPr/>
        </p:nvSpPr>
        <p:spPr>
          <a:xfrm>
            <a:off x="7005661" y="4139712"/>
            <a:ext cx="459008" cy="392261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0AB8FC-A135-73A3-DA7B-D97EA210E8D2}"/>
              </a:ext>
            </a:extLst>
          </p:cNvPr>
          <p:cNvGrpSpPr/>
          <p:nvPr/>
        </p:nvGrpSpPr>
        <p:grpSpPr>
          <a:xfrm>
            <a:off x="914400" y="2700890"/>
            <a:ext cx="7011262" cy="3779809"/>
            <a:chOff x="914400" y="2700890"/>
            <a:chExt cx="7011262" cy="3779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011ED9-1699-A395-9CD4-38BF16FF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2700890"/>
              <a:ext cx="7011261" cy="3779809"/>
            </a:xfrm>
            <a:prstGeom prst="rect">
              <a:avLst/>
            </a:prstGeom>
          </p:spPr>
        </p:pic>
        <p:sp>
          <p:nvSpPr>
            <p:cNvPr id="8" name="Google Shape;770;p55">
              <a:extLst>
                <a:ext uri="{FF2B5EF4-FFF2-40B4-BE49-F238E27FC236}">
                  <a16:creationId xmlns:a16="http://schemas.microsoft.com/office/drawing/2014/main" id="{F0BDD7B6-CA96-3367-E753-A57BACAAE756}"/>
                </a:ext>
              </a:extLst>
            </p:cNvPr>
            <p:cNvSpPr/>
            <p:nvPr/>
          </p:nvSpPr>
          <p:spPr>
            <a:xfrm>
              <a:off x="2183966" y="5164660"/>
              <a:ext cx="5741696" cy="392261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767;p55">
            <a:extLst>
              <a:ext uri="{FF2B5EF4-FFF2-40B4-BE49-F238E27FC236}">
                <a16:creationId xmlns:a16="http://schemas.microsoft.com/office/drawing/2014/main" id="{6AEF7DCD-9D67-108B-046D-531E14807F8E}"/>
              </a:ext>
            </a:extLst>
          </p:cNvPr>
          <p:cNvSpPr/>
          <p:nvPr/>
        </p:nvSpPr>
        <p:spPr>
          <a:xfrm>
            <a:off x="6885947" y="4294988"/>
            <a:ext cx="471422" cy="37733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</a:rPr>
              <a:t>2</a:t>
            </a:r>
            <a:endParaRPr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76" name="Google Shape;776;p5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C78A608-54F9-4BFB-861F-3F9C541A2C3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C24-1DBD-34BF-59B8-5494BBAEB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869E-B72E-DF4F-A04E-448126FC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82" y="1022839"/>
            <a:ext cx="6726115" cy="3101115"/>
          </a:xfrm>
          <a:prstGeom prst="rect">
            <a:avLst/>
          </a:prstGeom>
        </p:spPr>
      </p:pic>
      <p:sp>
        <p:nvSpPr>
          <p:cNvPr id="5" name="Google Shape;779;p56"/>
          <p:cNvSpPr/>
          <p:nvPr/>
        </p:nvSpPr>
        <p:spPr>
          <a:xfrm>
            <a:off x="6964617" y="1593346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" name="Google Shape;795;p57">
            <a:extLst>
              <a:ext uri="{FF2B5EF4-FFF2-40B4-BE49-F238E27FC236}">
                <a16:creationId xmlns:a16="http://schemas.microsoft.com/office/drawing/2014/main" id="{3C386BA0-081C-B458-ED83-62B2F77B933F}"/>
              </a:ext>
            </a:extLst>
          </p:cNvPr>
          <p:cNvSpPr/>
          <p:nvPr/>
        </p:nvSpPr>
        <p:spPr>
          <a:xfrm>
            <a:off x="7047057" y="4590213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141B39-A2B0-9CA7-67B9-755FCBF9739E}"/>
              </a:ext>
            </a:extLst>
          </p:cNvPr>
          <p:cNvGrpSpPr/>
          <p:nvPr/>
        </p:nvGrpSpPr>
        <p:grpSpPr>
          <a:xfrm>
            <a:off x="81837" y="4332797"/>
            <a:ext cx="8997910" cy="2070330"/>
            <a:chOff x="55461" y="4359173"/>
            <a:chExt cx="8997910" cy="20703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3ACD57-0B96-9997-438F-303C3565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1" y="4359173"/>
              <a:ext cx="5182049" cy="12345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29863B-381C-8B80-2287-94F51146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8528" y="5263542"/>
              <a:ext cx="4884843" cy="1165961"/>
            </a:xfrm>
            <a:prstGeom prst="rect">
              <a:avLst/>
            </a:prstGeom>
          </p:spPr>
        </p:pic>
        <p:cxnSp>
          <p:nvCxnSpPr>
            <p:cNvPr id="13" name="Google Shape;791;p57">
              <a:extLst>
                <a:ext uri="{FF2B5EF4-FFF2-40B4-BE49-F238E27FC236}">
                  <a16:creationId xmlns:a16="http://schemas.microsoft.com/office/drawing/2014/main" id="{BB8D8EAE-FBCE-3901-9220-527FE4790978}"/>
                </a:ext>
              </a:extLst>
            </p:cNvPr>
            <p:cNvCxnSpPr>
              <a:cxnSpLocks/>
            </p:cNvCxnSpPr>
            <p:nvPr/>
          </p:nvCxnSpPr>
          <p:spPr>
            <a:xfrm>
              <a:off x="1631746" y="5488295"/>
              <a:ext cx="2447885" cy="842168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4717" y="1016777"/>
            <a:ext cx="5334472" cy="546392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sp>
        <p:nvSpPr>
          <p:cNvPr id="816" name="Google Shape;816;p5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CEB097A-CB65-4161-BE1A-F3E7F634CEB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95ABF-E118-8EAE-0BFD-F7B90BD1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96" y="963412"/>
            <a:ext cx="5477224" cy="545690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pic>
        <p:nvPicPr>
          <p:cNvPr id="824" name="Google Shape;82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9193" y="963412"/>
            <a:ext cx="2749955" cy="138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2957" y="5282845"/>
            <a:ext cx="5021043" cy="113747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FF88D37-B18D-4B7C-9686-9359FC2BAA5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C8A4E-AE4C-6D0E-003B-FC569D67E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>
            <a:spLocks noGrp="1"/>
          </p:cNvSpPr>
          <p:nvPr>
            <p:ph type="title" idx="4294967295"/>
          </p:nvPr>
        </p:nvSpPr>
        <p:spPr>
          <a:xfrm>
            <a:off x="509042" y="73883"/>
            <a:ext cx="878210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a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CB3DE35-FE75-4350-BE80-C01F2AE8E835}" type="datetime1">
              <a:rPr lang="en-US" smtClean="0"/>
              <a:t>6/5/2024</a:t>
            </a:fld>
            <a:endParaRPr/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62" y="1786514"/>
            <a:ext cx="4052245" cy="1718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4"/>
          <p:cNvGrpSpPr/>
          <p:nvPr/>
        </p:nvGrpSpPr>
        <p:grpSpPr>
          <a:xfrm>
            <a:off x="4572000" y="3244989"/>
            <a:ext cx="4360138" cy="3086072"/>
            <a:chOff x="4424391" y="3182236"/>
            <a:chExt cx="4360138" cy="3086072"/>
          </a:xfrm>
        </p:grpSpPr>
        <p:pic>
          <p:nvPicPr>
            <p:cNvPr id="72" name="Google Shape;72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4391" y="3182236"/>
              <a:ext cx="4360138" cy="3086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4"/>
            <p:cNvSpPr/>
            <p:nvPr/>
          </p:nvSpPr>
          <p:spPr>
            <a:xfrm>
              <a:off x="4479407" y="4131986"/>
              <a:ext cx="1697275" cy="46690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41E7C-F4EB-0D9B-5BC1-0ECDA473E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sp>
        <p:nvSpPr>
          <p:cNvPr id="833" name="Google Shape;833;p61"/>
          <p:cNvSpPr txBox="1">
            <a:spLocks noGrp="1"/>
          </p:cNvSpPr>
          <p:nvPr>
            <p:ph type="body" idx="4294967295"/>
          </p:nvPr>
        </p:nvSpPr>
        <p:spPr>
          <a:xfrm>
            <a:off x="-16166" y="1381211"/>
            <a:ext cx="9144000" cy="509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Servlet can store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 actions and errors through the log() method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GenericServlet class.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log() method also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assists in debugging and can viewed record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 a server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void log (String msg [, Throwable t])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log("Servlet is not found ");            response.sendError(response.SC_INTERNAL_SERVER_ERROR, "The requested page ["+ page + "] not found.");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 log file locate at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C:\Documents and Settings\LoggedUser\Application Data\NetBeans\ 7.4\apache-tomcat-7.0.41.0_base\logs\localhost.yyyy-mm-dd.log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C:\Users\LoggedUser\AppData\Roaming\NetBeans\7.4\</a:t>
            </a:r>
            <a:b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apache-tomcat-7.0.41.0_base\work\Catalina\logs\localhost.yyyy-mm-dd.log</a:t>
            </a:r>
            <a:endParaRPr/>
          </a:p>
        </p:txBody>
      </p:sp>
      <p:sp>
        <p:nvSpPr>
          <p:cNvPr id="834" name="Google Shape;834;p6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865AEDE-DABF-4315-9A54-87F843D84668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522DA-4C43-F7D1-A0A2-4A6581732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grpSp>
        <p:nvGrpSpPr>
          <p:cNvPr id="841" name="Google Shape;841;p62"/>
          <p:cNvGrpSpPr/>
          <p:nvPr/>
        </p:nvGrpSpPr>
        <p:grpSpPr>
          <a:xfrm>
            <a:off x="1313795" y="989561"/>
            <a:ext cx="6138040" cy="5348178"/>
            <a:chOff x="0" y="915988"/>
            <a:chExt cx="6545263" cy="5916612"/>
          </a:xfrm>
        </p:grpSpPr>
        <p:pic>
          <p:nvPicPr>
            <p:cNvPr id="842" name="Google Shape;842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15988"/>
              <a:ext cx="6497638" cy="5916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62"/>
            <p:cNvSpPr/>
            <p:nvPr/>
          </p:nvSpPr>
          <p:spPr>
            <a:xfrm>
              <a:off x="1871663" y="5276850"/>
              <a:ext cx="4673600" cy="2286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6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58A34D-EE81-4723-BA5E-49DBB2D579B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397A7-CBCE-A34D-747D-52ECE9C732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pic>
        <p:nvPicPr>
          <p:cNvPr id="851" name="Google Shape;85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7916"/>
            <a:ext cx="9144000" cy="794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63"/>
          <p:cNvGrpSpPr/>
          <p:nvPr/>
        </p:nvGrpSpPr>
        <p:grpSpPr>
          <a:xfrm>
            <a:off x="1387115" y="2299803"/>
            <a:ext cx="6195597" cy="2133785"/>
            <a:chOff x="1387115" y="2180887"/>
            <a:chExt cx="6195597" cy="2133785"/>
          </a:xfrm>
        </p:grpSpPr>
        <p:pic>
          <p:nvPicPr>
            <p:cNvPr id="853" name="Google Shape;853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7115" y="2180887"/>
              <a:ext cx="6195597" cy="2133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63"/>
            <p:cNvSpPr/>
            <p:nvPr/>
          </p:nvSpPr>
          <p:spPr>
            <a:xfrm>
              <a:off x="1510360" y="3977569"/>
              <a:ext cx="5918057" cy="3109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63"/>
          <p:cNvGrpSpPr/>
          <p:nvPr/>
        </p:nvGrpSpPr>
        <p:grpSpPr>
          <a:xfrm>
            <a:off x="914400" y="4785553"/>
            <a:ext cx="7513971" cy="1600339"/>
            <a:chOff x="914400" y="4649219"/>
            <a:chExt cx="7513971" cy="1600339"/>
          </a:xfrm>
        </p:grpSpPr>
        <p:pic>
          <p:nvPicPr>
            <p:cNvPr id="856" name="Google Shape;856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4400" y="4649219"/>
              <a:ext cx="7513971" cy="1600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63"/>
            <p:cNvSpPr/>
            <p:nvPr/>
          </p:nvSpPr>
          <p:spPr>
            <a:xfrm>
              <a:off x="1387115" y="5558909"/>
              <a:ext cx="6703148" cy="52631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8" name="Google Shape;858;p6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C65B69B-70F8-42DA-9E05-83EC24A5545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91157-9781-15F9-57DA-A8CDE859F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5551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45C1AED-A1A6-4671-8CD2-4316F302E4E7}" type="datetime1">
              <a:rPr lang="en-US" smtClean="0"/>
              <a:t>6/5/2024</a:t>
            </a:fld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253968" y="1147954"/>
            <a:ext cx="8636064" cy="5332745"/>
            <a:chOff x="253968" y="1147954"/>
            <a:chExt cx="8636064" cy="5332745"/>
          </a:xfrm>
        </p:grpSpPr>
        <p:pic>
          <p:nvPicPr>
            <p:cNvPr id="409" name="Google Shape;409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968" y="1147954"/>
              <a:ext cx="3312861" cy="322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36010" y="1147954"/>
              <a:ext cx="3254022" cy="2377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62949" y="3798227"/>
              <a:ext cx="5806943" cy="26824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2" name="Google Shape;412;p31"/>
            <p:cNvCxnSpPr/>
            <p:nvPr/>
          </p:nvCxnSpPr>
          <p:spPr>
            <a:xfrm>
              <a:off x="2421204" y="3303727"/>
              <a:ext cx="3235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</p:cxnSp>
        <p:cxnSp>
          <p:nvCxnSpPr>
            <p:cNvPr id="413" name="Google Shape;413;p31"/>
            <p:cNvCxnSpPr/>
            <p:nvPr/>
          </p:nvCxnSpPr>
          <p:spPr>
            <a:xfrm flipH="1">
              <a:off x="5486379" y="3195145"/>
              <a:ext cx="2417400" cy="1671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EB010-C1B3-AB26-B43B-28EFD5617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>
            <a:spLocks noGrp="1"/>
          </p:cNvSpPr>
          <p:nvPr>
            <p:ph type="title" idx="4294967295"/>
          </p:nvPr>
        </p:nvSpPr>
        <p:spPr>
          <a:xfrm>
            <a:off x="908435" y="87312"/>
            <a:ext cx="756290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FAAD8B5-24F9-4A04-B122-537F9C240ADE}" type="datetime1">
              <a:rPr lang="en-US" smtClean="0"/>
              <a:t>6/5/2024</a:t>
            </a:fld>
            <a:endParaRPr/>
          </a:p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6" y="1580339"/>
            <a:ext cx="3075810" cy="46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125" y="1580339"/>
            <a:ext cx="5732751" cy="28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/>
        </p:nvSpPr>
        <p:spPr>
          <a:xfrm>
            <a:off x="7094483" y="951216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#1. Create web.xml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BF60C-DB42-5DB1-B132-13D6CFB93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B5D7042-9EF5-463C-9740-D3BCBF39FA10}" type="datetime1">
              <a:rPr lang="en-US" smtClean="0"/>
              <a:t>6/5/2024</a:t>
            </a:fld>
            <a:endParaRPr/>
          </a:p>
        </p:txBody>
      </p:sp>
      <p:pic>
        <p:nvPicPr>
          <p:cNvPr id="431" name="Google Shape;4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8" y="1112318"/>
            <a:ext cx="7158964" cy="52695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/>
          <p:nvPr/>
        </p:nvSpPr>
        <p:spPr>
          <a:xfrm>
            <a:off x="6228089" y="1136650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#2. Create ProductDTO.java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9BCE-79A3-ED82-A737-4B754307C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4A422E6-79FA-4620-967A-E675B53ED78F}" type="datetime1">
              <a:rPr lang="en-US" smtClean="0"/>
              <a:t>6/5/2024</a:t>
            </a:fld>
            <a:endParaRPr/>
          </a:p>
        </p:txBody>
      </p:sp>
      <p:pic>
        <p:nvPicPr>
          <p:cNvPr id="440" name="Google Shape;44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184" y="1020867"/>
            <a:ext cx="7365631" cy="5459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/>
          <p:nvPr/>
        </p:nvSpPr>
        <p:spPr>
          <a:xfrm>
            <a:off x="6331422" y="1019514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#3. Create CartDTO.java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4184D-A19F-7FDF-09E0-70CB3B97B7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4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F31C215-5FD6-4A81-825F-57DBB5B9B690}" type="datetime1">
              <a:rPr lang="en-US" smtClean="0"/>
              <a:t>6/5/2024</a:t>
            </a:fld>
            <a:endParaRPr/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483" y="1262774"/>
            <a:ext cx="6959033" cy="47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57E843-A888-6533-8130-7B0D1DF57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3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9D5E949-4687-4990-83A6-DDBE7280B4C1}" type="datetime1">
              <a:rPr lang="en-US" smtClean="0"/>
              <a:t>6/5/2024</a:t>
            </a:fld>
            <a:endParaRPr/>
          </a:p>
        </p:txBody>
      </p:sp>
      <p:pic>
        <p:nvPicPr>
          <p:cNvPr id="457" name="Google Shape;45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323" y="1651418"/>
            <a:ext cx="6559077" cy="393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05A70-5221-7E95-6219-9B48FF6A97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13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Product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0E464A-DCCA-4BED-920D-66583679EDD7}" type="datetime1">
              <a:rPr lang="en-US" smtClean="0"/>
              <a:t>6/5/2024</a:t>
            </a:fld>
            <a:endParaRPr/>
          </a:p>
        </p:txBody>
      </p:sp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550" y="986618"/>
            <a:ext cx="6974819" cy="549408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/>
          <p:nvPr/>
        </p:nvSpPr>
        <p:spPr>
          <a:xfrm>
            <a:off x="7210097" y="986620"/>
            <a:ext cx="1933903" cy="64248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#4. Create  viewProduct.jsp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92CD9-887B-3F5C-6883-E88E455A6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4294967295"/>
          </p:nvPr>
        </p:nvSpPr>
        <p:spPr>
          <a:xfrm>
            <a:off x="192088" y="979488"/>
            <a:ext cx="8951912" cy="554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period of connection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between client and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a group of activities that are performed by a user while accessing a particular web site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HttpSession are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virtual connection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between client and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Web container reserves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an individual memory block for storing information about each session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 objects.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The session tracking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(mechanism)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Serves the purpose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tracking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client identity and other state information required throughout the session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Allows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 to keep a track of successive requests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made by same client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Allows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 customer to maintain the information with the server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as long as the customer does not log out from the website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5D94BEC-BFCB-47BC-823C-F4DA5F7497F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0AC88-A31D-5B3C-658E-33341C9B6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3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87E38E8-03EE-43F3-B07D-04CABE699ECF}" type="datetime1">
              <a:rPr lang="en-US" smtClean="0"/>
              <a:t>6/5/2024</a:t>
            </a:fld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179" y="1030014"/>
            <a:ext cx="6747641" cy="545068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7015657" y="1019304"/>
            <a:ext cx="2102069" cy="62146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#5. Create  MainController.java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62F4-B2E3-8C27-30A5-2FF786F63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0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>
            <a:spLocks noGrp="1"/>
          </p:cNvSpPr>
          <p:nvPr>
            <p:ph type="title" idx="4294967295"/>
          </p:nvPr>
        </p:nvSpPr>
        <p:spPr>
          <a:xfrm>
            <a:off x="260433" y="74613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Add To Cart</a:t>
            </a:r>
            <a:endParaRPr/>
          </a:p>
        </p:txBody>
      </p:sp>
      <p:pic>
        <p:nvPicPr>
          <p:cNvPr id="481" name="Google Shape;48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0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83" name="Google Shape;483;p40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2625725" y="1173957"/>
            <a:ext cx="1958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485" name="Google Shape;485;p40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86" name="Google Shape;486;p40"/>
          <p:cNvSpPr txBox="1"/>
          <p:nvPr/>
        </p:nvSpPr>
        <p:spPr>
          <a:xfrm>
            <a:off x="1639888" y="5724670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5692775" y="5734195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488" name="Google Shape;488;p40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40"/>
          <p:cNvCxnSpPr>
            <a:stCxn id="488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0" name="Google Shape;490;p40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491" name="Google Shape;491;p40"/>
          <p:cNvCxnSpPr>
            <a:endCxn id="492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2" name="Google Shape;492;p40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3" name="Google Shape;493;p40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4" name="Google Shape;494;p40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Add to Cart</a:t>
            </a:r>
            <a:endParaRPr/>
          </a:p>
        </p:txBody>
      </p:sp>
      <p:sp>
        <p:nvSpPr>
          <p:cNvPr id="495" name="Google Shape;495;p40"/>
          <p:cNvSpPr txBox="1"/>
          <p:nvPr/>
        </p:nvSpPr>
        <p:spPr>
          <a:xfrm>
            <a:off x="5641975" y="2670175"/>
            <a:ext cx="193833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4.Get Cart Obj</a:t>
            </a:r>
            <a:endParaRPr/>
          </a:p>
        </p:txBody>
      </p:sp>
      <p:sp>
        <p:nvSpPr>
          <p:cNvPr id="496" name="Google Shape;496;p40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p40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8" name="Google Shape;498;p40"/>
          <p:cNvSpPr txBox="1"/>
          <p:nvPr/>
        </p:nvSpPr>
        <p:spPr>
          <a:xfrm>
            <a:off x="7377113" y="2422525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Cart Obj</a:t>
            </a:r>
            <a:endParaRPr/>
          </a:p>
        </p:txBody>
      </p:sp>
      <p:sp>
        <p:nvSpPr>
          <p:cNvPr id="499" name="Google Shape;499;p40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0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01" name="Google Shape;501;p40"/>
          <p:cNvCxnSpPr/>
          <p:nvPr/>
        </p:nvCxnSpPr>
        <p:spPr>
          <a:xfrm rot="10800000" flipH="1">
            <a:off x="5889625" y="340201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02" name="Google Shape;502;p40"/>
          <p:cNvSpPr txBox="1"/>
          <p:nvPr/>
        </p:nvSpPr>
        <p:spPr>
          <a:xfrm>
            <a:off x="5764213" y="3525838"/>
            <a:ext cx="172561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sp>
        <p:nvSpPr>
          <p:cNvPr id="504" name="Google Shape;504;p40"/>
          <p:cNvSpPr txBox="1"/>
          <p:nvPr/>
        </p:nvSpPr>
        <p:spPr>
          <a:xfrm>
            <a:off x="7364413" y="3525838"/>
            <a:ext cx="19685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check existed item </a:t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0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07" name="Google Shape;507;p40"/>
          <p:cNvSpPr txBox="1"/>
          <p:nvPr/>
        </p:nvSpPr>
        <p:spPr>
          <a:xfrm>
            <a:off x="5749925" y="4483100"/>
            <a:ext cx="1604963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5.1.2. No → New Item and Add To Cart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Google Shape;509;p40"/>
          <p:cNvSpPr txBox="1"/>
          <p:nvPr/>
        </p:nvSpPr>
        <p:spPr>
          <a:xfrm>
            <a:off x="7364413" y="4533900"/>
            <a:ext cx="177958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5.1.1. Yes → update existed item’s quantity</a:t>
            </a:r>
            <a:endParaRPr/>
          </a:p>
        </p:txBody>
      </p:sp>
      <p:cxnSp>
        <p:nvCxnSpPr>
          <p:cNvPr id="510" name="Google Shape;510;p40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40"/>
          <p:cNvCxnSpPr/>
          <p:nvPr/>
        </p:nvCxnSpPr>
        <p:spPr>
          <a:xfrm rot="-5400000" flipH="1">
            <a:off x="4504532" y="4450556"/>
            <a:ext cx="1506538" cy="40322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12" name="Google Shape;512;p40"/>
          <p:cNvSpPr txBox="1"/>
          <p:nvPr/>
        </p:nvSpPr>
        <p:spPr>
          <a:xfrm>
            <a:off x="3605213" y="2355850"/>
            <a:ext cx="1958975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Update Session &amp; Response with shopping page</a:t>
            </a:r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 flipH="1">
            <a:off x="5176838" y="2084388"/>
            <a:ext cx="1412875" cy="106203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4" name="Google Shape;514;p40"/>
          <p:cNvCxnSpPr/>
          <p:nvPr/>
        </p:nvCxnSpPr>
        <p:spPr>
          <a:xfrm rot="10800000" flipH="1">
            <a:off x="6011863" y="1924050"/>
            <a:ext cx="715962" cy="6667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5" name="Google Shape;515;p40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6" name="Google Shape;516;p40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517" name="Google Shape;517;p4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C45C92E-4254-4831-BB0C-3E4E2D87F05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21E71-B841-6D27-BF45-42C2F8397B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D4EC451-CEB3-4A3C-82DF-ADE62E4B7CC6}" type="datetime1">
              <a:rPr lang="en-US" smtClean="0"/>
              <a:t>6/5/2024</a:t>
            </a:fld>
            <a:endParaRPr/>
          </a:p>
        </p:txBody>
      </p:sp>
      <p:pic>
        <p:nvPicPr>
          <p:cNvPr id="525" name="Google Shape;5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42" y="1008993"/>
            <a:ext cx="7447290" cy="547170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1"/>
          <p:cNvSpPr/>
          <p:nvPr/>
        </p:nvSpPr>
        <p:spPr>
          <a:xfrm>
            <a:off x="6485991" y="1007640"/>
            <a:ext cx="2658009" cy="62908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#6 .Create AddToCartController.java</a:t>
            </a:r>
            <a:endParaRPr sz="1600"/>
          </a:p>
        </p:txBody>
      </p:sp>
      <p:sp>
        <p:nvSpPr>
          <p:cNvPr id="527" name="Google Shape;527;p41"/>
          <p:cNvSpPr txBox="1"/>
          <p:nvPr/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 Cart – Add To Cart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36288-046B-4115-5752-5C13B19A5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9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 idx="4294967295"/>
          </p:nvPr>
        </p:nvSpPr>
        <p:spPr>
          <a:xfrm>
            <a:off x="368300" y="0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View Cart</a:t>
            </a:r>
            <a:endParaRPr/>
          </a:p>
        </p:txBody>
      </p:sp>
      <p:pic>
        <p:nvPicPr>
          <p:cNvPr id="533" name="Google Shape;53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2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5" name="Google Shape;535;p42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536" name="Google Shape;536;p42"/>
          <p:cNvSpPr txBox="1"/>
          <p:nvPr/>
        </p:nvSpPr>
        <p:spPr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537" name="Google Shape;537;p42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38" name="Google Shape;538;p42"/>
          <p:cNvSpPr txBox="1"/>
          <p:nvPr/>
        </p:nvSpPr>
        <p:spPr>
          <a:xfrm>
            <a:off x="2141538" y="5702300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539" name="Google Shape;539;p42"/>
          <p:cNvSpPr txBox="1"/>
          <p:nvPr/>
        </p:nvSpPr>
        <p:spPr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2"/>
          <p:cNvCxnSpPr>
            <a:stCxn id="540" idx="6"/>
          </p:cNvCxnSpPr>
          <p:nvPr/>
        </p:nvCxnSpPr>
        <p:spPr>
          <a:xfrm rot="10800000" flipH="1">
            <a:off x="825500" y="2150169"/>
            <a:ext cx="1736700" cy="255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2" name="Google Shape;542;p42"/>
          <p:cNvSpPr txBox="1"/>
          <p:nvPr/>
        </p:nvSpPr>
        <p:spPr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Click View Carts</a:t>
            </a:r>
            <a:endParaRPr/>
          </a:p>
        </p:txBody>
      </p:sp>
      <p:cxnSp>
        <p:nvCxnSpPr>
          <p:cNvPr id="543" name="Google Shape;543;p42"/>
          <p:cNvCxnSpPr>
            <a:endCxn id="544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4" name="Google Shape;544;p42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7185025" y="1025525"/>
            <a:ext cx="2327275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 rot="-7112555">
            <a:off x="7749382" y="1642269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1530350" y="2763838"/>
            <a:ext cx="2540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Response with display or error page</a:t>
            </a:r>
            <a:endParaRPr/>
          </a:p>
        </p:txBody>
      </p:sp>
      <p:cxnSp>
        <p:nvCxnSpPr>
          <p:cNvPr id="548" name="Google Shape;548;p42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49" name="Google Shape;549;p42"/>
          <p:cNvCxnSpPr/>
          <p:nvPr/>
        </p:nvCxnSpPr>
        <p:spPr>
          <a:xfrm rot="10800000" flipH="1">
            <a:off x="3152775" y="2246263"/>
            <a:ext cx="1639800" cy="15558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550" name="Google Shape;55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950" y="3802063"/>
            <a:ext cx="1517650" cy="855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2"/>
          <p:cNvCxnSpPr>
            <a:stCxn id="544" idx="4"/>
            <a:endCxn id="552" idx="0"/>
          </p:cNvCxnSpPr>
          <p:nvPr/>
        </p:nvCxnSpPr>
        <p:spPr>
          <a:xfrm>
            <a:off x="7255669" y="2389188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3" name="Google Shape;553;p42"/>
          <p:cNvSpPr txBox="1"/>
          <p:nvPr/>
        </p:nvSpPr>
        <p:spPr>
          <a:xfrm>
            <a:off x="7566025" y="2449513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Session</a:t>
            </a: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2"/>
          <p:cNvCxnSpPr>
            <a:endCxn id="552" idx="1"/>
          </p:cNvCxnSpPr>
          <p:nvPr/>
        </p:nvCxnSpPr>
        <p:spPr>
          <a:xfrm flipH="1">
            <a:off x="5983288" y="2312119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55" name="Google Shape;555;p42"/>
          <p:cNvSpPr txBox="1"/>
          <p:nvPr/>
        </p:nvSpPr>
        <p:spPr>
          <a:xfrm>
            <a:off x="5586413" y="2466975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7173913" y="3546475"/>
            <a:ext cx="15144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4.2. Yes → get Cart Obj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 rot="10800000" flipH="1">
            <a:off x="8551863" y="3389313"/>
            <a:ext cx="228600" cy="97472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531813" y="2433638"/>
            <a:ext cx="1862100" cy="17970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559" name="Google Shape;559;p42"/>
          <p:cNvSpPr/>
          <p:nvPr/>
        </p:nvSpPr>
        <p:spPr>
          <a:xfrm>
            <a:off x="7842250" y="4298950"/>
            <a:ext cx="1301750" cy="7477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cxnSp>
        <p:nvCxnSpPr>
          <p:cNvPr id="560" name="Google Shape;560;p42"/>
          <p:cNvCxnSpPr/>
          <p:nvPr/>
        </p:nvCxnSpPr>
        <p:spPr>
          <a:xfrm rot="10800000">
            <a:off x="6942138" y="4686300"/>
            <a:ext cx="876300" cy="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1" name="Google Shape;561;p42"/>
          <p:cNvSpPr txBox="1"/>
          <p:nvPr/>
        </p:nvSpPr>
        <p:spPr>
          <a:xfrm>
            <a:off x="6453188" y="4795838"/>
            <a:ext cx="1863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existed Object</a:t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5487988" y="4567238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42"/>
          <p:cNvCxnSpPr>
            <a:stCxn id="552" idx="1"/>
          </p:cNvCxnSpPr>
          <p:nvPr/>
        </p:nvCxnSpPr>
        <p:spPr>
          <a:xfrm>
            <a:off x="5983288" y="3388519"/>
            <a:ext cx="260400" cy="116520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6135688" y="3698875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5" name="Google Shape;565;p42"/>
          <p:cNvCxnSpPr/>
          <p:nvPr/>
        </p:nvCxnSpPr>
        <p:spPr>
          <a:xfrm rot="10800000">
            <a:off x="4691063" y="3221038"/>
            <a:ext cx="728662" cy="1443037"/>
          </a:xfrm>
          <a:prstGeom prst="straightConnector1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2"/>
          <p:cNvCxnSpPr/>
          <p:nvPr/>
        </p:nvCxnSpPr>
        <p:spPr>
          <a:xfrm rot="10800000" flipH="1">
            <a:off x="4657725" y="1931988"/>
            <a:ext cx="1951038" cy="1290637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7" name="Google Shape;567;p42"/>
          <p:cNvSpPr txBox="1"/>
          <p:nvPr/>
        </p:nvSpPr>
        <p:spPr>
          <a:xfrm>
            <a:off x="4332288" y="3698875"/>
            <a:ext cx="1604962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Traversal Obj to display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4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0F632AB-6703-4ADA-A2A4-4D1A996CA9E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77F74-F950-2885-C288-A1A6949F8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Cart</a:t>
            </a:r>
            <a:endParaRPr/>
          </a:p>
        </p:txBody>
      </p:sp>
      <p:sp>
        <p:nvSpPr>
          <p:cNvPr id="575" name="Google Shape;575;p4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94F331D-E763-4D77-A30C-143637A2DE87}" type="datetime1">
              <a:rPr lang="en-US" smtClean="0"/>
              <a:t>6/5/2024</a:t>
            </a:fld>
            <a:endParaRPr/>
          </a:p>
        </p:txBody>
      </p:sp>
      <p:pic>
        <p:nvPicPr>
          <p:cNvPr id="577" name="Google Shape;5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529" y="1030014"/>
            <a:ext cx="7012941" cy="54296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3"/>
          <p:cNvSpPr/>
          <p:nvPr/>
        </p:nvSpPr>
        <p:spPr>
          <a:xfrm>
            <a:off x="6644799" y="1060189"/>
            <a:ext cx="2499201" cy="54789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#7. Create  viewCart.jsp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701C9-48A7-0D0B-0795-9FC8526F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2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Cart</a:t>
            </a:r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D6C2326-1623-49DC-9227-49E3B6C51F43}" type="datetime1">
              <a:rPr lang="en-US" smtClean="0"/>
              <a:t>6/5/2024</a:t>
            </a:fld>
            <a:endParaRPr/>
          </a:p>
        </p:txBody>
      </p:sp>
      <p:pic>
        <p:nvPicPr>
          <p:cNvPr id="586" name="Google Shape;58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43" y="1147953"/>
            <a:ext cx="8650014" cy="5332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5ABF71-4FCE-8DD1-B7F7-E35A7DA71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7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– Update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4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08F66F4-843F-4D6B-A751-15122FCAA9EB}" type="datetime1">
              <a:rPr lang="en-US" smtClean="0"/>
              <a:t>6/5/2024</a:t>
            </a:fld>
            <a:endParaRPr/>
          </a:p>
        </p:txBody>
      </p:sp>
      <p:pic>
        <p:nvPicPr>
          <p:cNvPr id="594" name="Google Shape;59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054" y="987972"/>
            <a:ext cx="6984770" cy="549272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5"/>
          <p:cNvSpPr/>
          <p:nvPr/>
        </p:nvSpPr>
        <p:spPr>
          <a:xfrm>
            <a:off x="6491800" y="986619"/>
            <a:ext cx="2658009" cy="61095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#8. Create ChangeController.java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9B4B3-6C59-C1F9-2E08-595B17D4E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6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>
            <a:spLocks noGrp="1"/>
          </p:cNvSpPr>
          <p:nvPr>
            <p:ph type="title" idx="4294967295"/>
          </p:nvPr>
        </p:nvSpPr>
        <p:spPr>
          <a:xfrm>
            <a:off x="613871" y="154754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Remove </a:t>
            </a:r>
            <a:endParaRPr/>
          </a:p>
        </p:txBody>
      </p:sp>
      <p:pic>
        <p:nvPicPr>
          <p:cNvPr id="601" name="Google Shape;60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2251075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46"/>
          <p:cNvCxnSpPr/>
          <p:nvPr/>
        </p:nvCxnSpPr>
        <p:spPr>
          <a:xfrm rot="10800000" flipH="1">
            <a:off x="4006850" y="236696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3" name="Google Shape;603;p46"/>
          <p:cNvSpPr/>
          <p:nvPr/>
        </p:nvSpPr>
        <p:spPr>
          <a:xfrm>
            <a:off x="4705350" y="1982788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604" name="Google Shape;604;p46"/>
          <p:cNvSpPr txBox="1"/>
          <p:nvPr/>
        </p:nvSpPr>
        <p:spPr>
          <a:xfrm>
            <a:off x="2544817" y="1498518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605" name="Google Shape;605;p46"/>
          <p:cNvCxnSpPr/>
          <p:nvPr/>
        </p:nvCxnSpPr>
        <p:spPr>
          <a:xfrm rot="5400000">
            <a:off x="1711325" y="4060826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06" name="Google Shape;606;p46"/>
          <p:cNvSpPr txBox="1"/>
          <p:nvPr/>
        </p:nvSpPr>
        <p:spPr>
          <a:xfrm>
            <a:off x="2124075" y="6046788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607" name="Google Shape;607;p46"/>
          <p:cNvSpPr txBox="1"/>
          <p:nvPr/>
        </p:nvSpPr>
        <p:spPr>
          <a:xfrm>
            <a:off x="6099175" y="60467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236538" y="2320925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46"/>
          <p:cNvCxnSpPr>
            <a:endCxn id="610" idx="1"/>
          </p:cNvCxnSpPr>
          <p:nvPr/>
        </p:nvCxnSpPr>
        <p:spPr>
          <a:xfrm rot="10800000" flipH="1">
            <a:off x="6011918" y="2011924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0" name="Google Shape;610;p46"/>
          <p:cNvSpPr/>
          <p:nvPr/>
        </p:nvSpPr>
        <p:spPr>
          <a:xfrm>
            <a:off x="6621463" y="1878013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7635875" y="1290638"/>
            <a:ext cx="2327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 rot="-7112555">
            <a:off x="7749382" y="2045494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 txBox="1"/>
          <p:nvPr/>
        </p:nvSpPr>
        <p:spPr>
          <a:xfrm>
            <a:off x="1530350" y="3167063"/>
            <a:ext cx="2540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Response with display or error page</a:t>
            </a:r>
            <a:endParaRPr/>
          </a:p>
        </p:txBody>
      </p:sp>
      <p:cxnSp>
        <p:nvCxnSpPr>
          <p:cNvPr id="614" name="Google Shape;614;p46"/>
          <p:cNvCxnSpPr/>
          <p:nvPr/>
        </p:nvCxnSpPr>
        <p:spPr>
          <a:xfrm rot="10800000" flipH="1">
            <a:off x="5891213" y="2327275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15" name="Google Shape;615;p46"/>
          <p:cNvCxnSpPr/>
          <p:nvPr/>
        </p:nvCxnSpPr>
        <p:spPr>
          <a:xfrm rot="10800000" flipH="1">
            <a:off x="3152775" y="2649538"/>
            <a:ext cx="1639888" cy="155575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616" name="Google Shape;61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950" y="4205288"/>
            <a:ext cx="1517650" cy="855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6"/>
          <p:cNvCxnSpPr>
            <a:stCxn id="610" idx="4"/>
            <a:endCxn id="618" idx="0"/>
          </p:cNvCxnSpPr>
          <p:nvPr/>
        </p:nvCxnSpPr>
        <p:spPr>
          <a:xfrm>
            <a:off x="7255669" y="2792413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9" name="Google Shape;619;p46"/>
          <p:cNvSpPr txBox="1"/>
          <p:nvPr/>
        </p:nvSpPr>
        <p:spPr>
          <a:xfrm>
            <a:off x="7566025" y="2852738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Session</a:t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983288" y="3684588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46"/>
          <p:cNvCxnSpPr>
            <a:endCxn id="618" idx="1"/>
          </p:cNvCxnSpPr>
          <p:nvPr/>
        </p:nvCxnSpPr>
        <p:spPr>
          <a:xfrm flipH="1">
            <a:off x="5983288" y="2715344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21" name="Google Shape;621;p46"/>
          <p:cNvSpPr txBox="1"/>
          <p:nvPr/>
        </p:nvSpPr>
        <p:spPr>
          <a:xfrm>
            <a:off x="6056313" y="2870200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7173913" y="3949700"/>
            <a:ext cx="15144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4.2. Yes → get Cart Obj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3" name="Google Shape;623;p46"/>
          <p:cNvCxnSpPr/>
          <p:nvPr/>
        </p:nvCxnSpPr>
        <p:spPr>
          <a:xfrm rot="10800000" flipH="1">
            <a:off x="8551863" y="3792538"/>
            <a:ext cx="228600" cy="97472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624" name="Google Shape;624;p46"/>
          <p:cNvCxnSpPr/>
          <p:nvPr/>
        </p:nvCxnSpPr>
        <p:spPr>
          <a:xfrm>
            <a:off x="531813" y="2836863"/>
            <a:ext cx="1862137" cy="179705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625" name="Google Shape;625;p46"/>
          <p:cNvSpPr/>
          <p:nvPr/>
        </p:nvSpPr>
        <p:spPr>
          <a:xfrm>
            <a:off x="8229600" y="4702175"/>
            <a:ext cx="914400" cy="7477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cxnSp>
        <p:nvCxnSpPr>
          <p:cNvPr id="626" name="Google Shape;626;p46"/>
          <p:cNvCxnSpPr/>
          <p:nvPr/>
        </p:nvCxnSpPr>
        <p:spPr>
          <a:xfrm flipH="1">
            <a:off x="6980238" y="5089525"/>
            <a:ext cx="1276350" cy="1588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7" name="Google Shape;627;p46"/>
          <p:cNvSpPr txBox="1"/>
          <p:nvPr/>
        </p:nvSpPr>
        <p:spPr>
          <a:xfrm>
            <a:off x="6794500" y="4767263"/>
            <a:ext cx="1863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existed Object</a:t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487988" y="49704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46"/>
          <p:cNvCxnSpPr>
            <a:stCxn id="618" idx="1"/>
          </p:cNvCxnSpPr>
          <p:nvPr/>
        </p:nvCxnSpPr>
        <p:spPr>
          <a:xfrm>
            <a:off x="5983288" y="3791744"/>
            <a:ext cx="260400" cy="116520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30" name="Google Shape;630;p46"/>
          <p:cNvSpPr txBox="1"/>
          <p:nvPr/>
        </p:nvSpPr>
        <p:spPr>
          <a:xfrm>
            <a:off x="6135688" y="4102100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1" name="Google Shape;631;p46"/>
          <p:cNvCxnSpPr/>
          <p:nvPr/>
        </p:nvCxnSpPr>
        <p:spPr>
          <a:xfrm rot="10800000">
            <a:off x="5014913" y="4662488"/>
            <a:ext cx="425450" cy="43497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2" name="Google Shape;632;p46"/>
          <p:cNvSpPr txBox="1"/>
          <p:nvPr/>
        </p:nvSpPr>
        <p:spPr>
          <a:xfrm>
            <a:off x="4411663" y="5335588"/>
            <a:ext cx="25193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get selected items &amp; 6. check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3" name="Google Shape;633;p46"/>
          <p:cNvCxnSpPr>
            <a:stCxn id="608" idx="0"/>
          </p:cNvCxnSpPr>
          <p:nvPr/>
        </p:nvCxnSpPr>
        <p:spPr>
          <a:xfrm rot="10800000" flipH="1">
            <a:off x="531019" y="2298725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4" name="Google Shape;634;p46"/>
          <p:cNvSpPr txBox="1"/>
          <p:nvPr/>
        </p:nvSpPr>
        <p:spPr>
          <a:xfrm>
            <a:off x="796925" y="1931988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635" name="Google Shape;635;p46"/>
          <p:cNvCxnSpPr/>
          <p:nvPr/>
        </p:nvCxnSpPr>
        <p:spPr>
          <a:xfrm>
            <a:off x="766763" y="2649538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6" name="Google Shape;636;p46"/>
          <p:cNvSpPr txBox="1"/>
          <p:nvPr/>
        </p:nvSpPr>
        <p:spPr>
          <a:xfrm>
            <a:off x="823913" y="2309813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Remove Cart</a:t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275138" y="4421188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 rot="10800000" flipH="1">
            <a:off x="5799138" y="3792538"/>
            <a:ext cx="171450" cy="747712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9" name="Google Shape;639;p46"/>
          <p:cNvSpPr txBox="1"/>
          <p:nvPr/>
        </p:nvSpPr>
        <p:spPr>
          <a:xfrm>
            <a:off x="4943475" y="3771900"/>
            <a:ext cx="160496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0" name="Google Shape;640;p46"/>
          <p:cNvCxnSpPr/>
          <p:nvPr/>
        </p:nvCxnSpPr>
        <p:spPr>
          <a:xfrm rot="10800000" flipH="1">
            <a:off x="4287838" y="2335213"/>
            <a:ext cx="2320925" cy="2205037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1" name="Google Shape;641;p46"/>
          <p:cNvSpPr txBox="1"/>
          <p:nvPr/>
        </p:nvSpPr>
        <p:spPr>
          <a:xfrm>
            <a:off x="4386263" y="3041650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Yes → Remove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46"/>
          <p:cNvSpPr/>
          <p:nvPr/>
        </p:nvSpPr>
        <p:spPr>
          <a:xfrm rot="7775056">
            <a:off x="6836569" y="1250156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7450138" y="1162050"/>
            <a:ext cx="23272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Call View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again</a:t>
            </a:r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03A639C-6392-484E-B4AD-CE0B9D17E3D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B5F3C-6E4C-AA10-B2CA-6EEC38E9F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– Remove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4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83256BE-62D2-4253-8948-3A172CBE94DE}" type="datetime1">
              <a:rPr lang="en-US" smtClean="0"/>
              <a:t>6/5/2024</a:t>
            </a:fld>
            <a:endParaRPr/>
          </a:p>
        </p:txBody>
      </p:sp>
      <p:pic>
        <p:nvPicPr>
          <p:cNvPr id="653" name="Google Shape;6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49" y="1164963"/>
            <a:ext cx="7773110" cy="5296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7"/>
          <p:cNvSpPr/>
          <p:nvPr/>
        </p:nvSpPr>
        <p:spPr>
          <a:xfrm>
            <a:off x="6644799" y="1175802"/>
            <a:ext cx="2499201" cy="5899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#9. Create RemoveController.java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AFA81-4A12-9F15-1513-581666A54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14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865" name="Google Shape;865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How to write CRUD Web Application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Manipulate DB Techniques in Web Application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Break down structure component in building web application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Techniques: Error Handling in Servlets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Reporting Errors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Logging Errors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Users Errors vs. System Errors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1403927" y="5708236"/>
            <a:ext cx="66294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  <p:sp>
        <p:nvSpPr>
          <p:cNvPr id="867" name="Google Shape;867;p6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73B978A-9AAD-4217-96CF-A3C8A84C345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F6706-90F7-99D2-D4F3-CF93E7296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4294967295"/>
          </p:nvPr>
        </p:nvSpPr>
        <p:spPr>
          <a:xfrm>
            <a:off x="192088" y="977900"/>
            <a:ext cx="8951912" cy="21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Hidden form field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000" y="2941638"/>
            <a:ext cx="4816475" cy="3471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6B83D34-FBCB-46A8-9120-0009BB884B3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09C2E-67D6-BC1D-CF47-17EFDC177F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Next Lecture</a:t>
            </a:r>
            <a:endParaRPr/>
          </a:p>
        </p:txBody>
      </p:sp>
      <p:sp>
        <p:nvSpPr>
          <p:cNvPr id="874" name="Google Shape;874;p65"/>
          <p:cNvSpPr txBox="1">
            <a:spLocks noGrp="1"/>
          </p:cNvSpPr>
          <p:nvPr>
            <p:ph type="body" idx="4294967295"/>
          </p:nvPr>
        </p:nvSpPr>
        <p:spPr>
          <a:xfrm>
            <a:off x="310056" y="1395819"/>
            <a:ext cx="8686800" cy="493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JSP Standard Actions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JavaBeans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 Actions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Dispatcher Mechanism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Including, Forwarding, and Parameters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Vs. Dispatcher in Servlets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EL – Expression Languages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EL?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How to use EL in JSP?</a:t>
            </a:r>
            <a:endParaRPr/>
          </a:p>
        </p:txBody>
      </p:sp>
      <p:sp>
        <p:nvSpPr>
          <p:cNvPr id="875" name="Google Shape;875;p6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8840465-C212-486A-AFD1-5DFE09CE6273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7EEC7-4485-A2D9-5E01-D658379AB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Practice</a:t>
            </a:r>
            <a:endParaRPr/>
          </a:p>
        </p:txBody>
      </p:sp>
      <p:sp>
        <p:nvSpPr>
          <p:cNvPr id="882" name="Google Shape;882;p6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F4AB4A-1C1C-4F33-BE2C-BF91D5BD3FDE}" type="datetime1">
              <a:rPr lang="en-US" smtClean="0"/>
              <a:t>6/5/2024</a:t>
            </a:fld>
            <a:endParaRPr/>
          </a:p>
        </p:txBody>
      </p:sp>
      <p:sp>
        <p:nvSpPr>
          <p:cNvPr id="884" name="Google Shape;884;p66"/>
          <p:cNvSpPr txBox="1"/>
          <p:nvPr/>
        </p:nvSpPr>
        <p:spPr>
          <a:xfrm>
            <a:off x="248264" y="2805492"/>
            <a:ext cx="864747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Lab05_ShoppingCartMVC2.pdf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497A5-48E6-0134-480D-637E17DC9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</a:t>
            </a:r>
            <a:endParaRPr/>
          </a:p>
        </p:txBody>
      </p:sp>
      <p:pic>
        <p:nvPicPr>
          <p:cNvPr id="890" name="Google Shape;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43" y="1057924"/>
            <a:ext cx="36099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236" y="1715439"/>
            <a:ext cx="5324475" cy="40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289" y="3385295"/>
            <a:ext cx="2596055" cy="309540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67E01DB-1077-4830-9FF2-5CA78959531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1E68C-18C7-6901-1093-FAE65BBEE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pic>
        <p:nvPicPr>
          <p:cNvPr id="900" name="Google Shape;90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358" y="1144712"/>
            <a:ext cx="6537216" cy="522338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AD374E-BE6C-44D4-B15B-7BDA44C0DBA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05DEF-A233-4B97-E1B5-15820B1CE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908" name="Google Shape;90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69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0" name="Google Shape;910;p69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911" name="Google Shape;911;p69"/>
          <p:cNvSpPr txBox="1"/>
          <p:nvPr/>
        </p:nvSpPr>
        <p:spPr>
          <a:xfrm>
            <a:off x="2618690" y="1179513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912" name="Google Shape;912;p69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13" name="Google Shape;913;p69"/>
          <p:cNvSpPr txBox="1"/>
          <p:nvPr/>
        </p:nvSpPr>
        <p:spPr>
          <a:xfrm>
            <a:off x="1830387" y="586457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914" name="Google Shape;914;p69"/>
          <p:cNvSpPr txBox="1"/>
          <p:nvPr/>
        </p:nvSpPr>
        <p:spPr>
          <a:xfrm>
            <a:off x="5881688" y="586992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915" name="Google Shape;915;p69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69"/>
          <p:cNvCxnSpPr>
            <a:stCxn id="915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7" name="Google Shape;917;p69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918" name="Google Shape;918;p69"/>
          <p:cNvCxnSpPr>
            <a:endCxn id="919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9" name="Google Shape;919;p69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0" name="Google Shape;920;p69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21" name="Google Shape;921;p69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Add to Cart</a:t>
            </a:r>
            <a:endParaRPr/>
          </a:p>
        </p:txBody>
      </p:sp>
      <p:sp>
        <p:nvSpPr>
          <p:cNvPr id="922" name="Google Shape;922;p69"/>
          <p:cNvSpPr txBox="1"/>
          <p:nvPr/>
        </p:nvSpPr>
        <p:spPr>
          <a:xfrm>
            <a:off x="5565775" y="2657475"/>
            <a:ext cx="193833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selected item</a:t>
            </a:r>
            <a:endParaRPr/>
          </a:p>
        </p:txBody>
      </p:sp>
      <p:sp>
        <p:nvSpPr>
          <p:cNvPr id="923" name="Google Shape;923;p69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p69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25" name="Google Shape;925;p69"/>
          <p:cNvSpPr txBox="1"/>
          <p:nvPr/>
        </p:nvSpPr>
        <p:spPr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69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28" name="Google Shape;928;p69"/>
          <p:cNvCxnSpPr/>
          <p:nvPr/>
        </p:nvCxnSpPr>
        <p:spPr>
          <a:xfrm rot="10800000" flipH="1">
            <a:off x="5889625" y="340201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29" name="Google Shape;929;p69"/>
          <p:cNvSpPr txBox="1"/>
          <p:nvPr/>
        </p:nvSpPr>
        <p:spPr>
          <a:xfrm>
            <a:off x="5764213" y="3525838"/>
            <a:ext cx="160496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</a:t>
            </a:r>
            <a:endParaRPr/>
          </a:p>
        </p:txBody>
      </p:sp>
      <p:sp>
        <p:nvSpPr>
          <p:cNvPr id="931" name="Google Shape;931;p69"/>
          <p:cNvSpPr txBox="1"/>
          <p:nvPr/>
        </p:nvSpPr>
        <p:spPr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check existed item </a:t>
            </a: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3" name="Google Shape;933;p69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34" name="Google Shape;934;p69"/>
          <p:cNvSpPr txBox="1"/>
          <p:nvPr/>
        </p:nvSpPr>
        <p:spPr>
          <a:xfrm>
            <a:off x="5749925" y="4533900"/>
            <a:ext cx="16049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5" name="Google Shape;935;p69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69"/>
          <p:cNvSpPr txBox="1"/>
          <p:nvPr/>
        </p:nvSpPr>
        <p:spPr>
          <a:xfrm>
            <a:off x="7364413" y="4533900"/>
            <a:ext cx="17795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update existed item </a:t>
            </a:r>
            <a:endParaRPr/>
          </a:p>
        </p:txBody>
      </p:sp>
      <p:cxnSp>
        <p:nvCxnSpPr>
          <p:cNvPr id="937" name="Google Shape;937;p69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69"/>
          <p:cNvCxnSpPr/>
          <p:nvPr/>
        </p:nvCxnSpPr>
        <p:spPr>
          <a:xfrm rot="-5400000" flipH="1">
            <a:off x="4504532" y="4450556"/>
            <a:ext cx="1506538" cy="40322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39" name="Google Shape;939;p69"/>
          <p:cNvSpPr txBox="1"/>
          <p:nvPr/>
        </p:nvSpPr>
        <p:spPr>
          <a:xfrm>
            <a:off x="3605213" y="2355850"/>
            <a:ext cx="1958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Response with writing cookies and return page</a:t>
            </a:r>
            <a:endParaRPr/>
          </a:p>
        </p:txBody>
      </p:sp>
      <p:cxnSp>
        <p:nvCxnSpPr>
          <p:cNvPr id="940" name="Google Shape;940;p69"/>
          <p:cNvCxnSpPr/>
          <p:nvPr/>
        </p:nvCxnSpPr>
        <p:spPr>
          <a:xfrm flipH="1">
            <a:off x="5176838" y="2084388"/>
            <a:ext cx="1412875" cy="106203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1" name="Google Shape;941;p69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2" name="Google Shape;942;p69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3" name="Google Shape;943;p69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944" name="Google Shape;944;p6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AD6CE00-B0C0-499D-935E-2F80DC3E981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39CE8-AA16-27CE-DEBD-465880975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0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</a:t>
            </a:r>
            <a:endParaRPr/>
          </a:p>
        </p:txBody>
      </p:sp>
      <p:pic>
        <p:nvPicPr>
          <p:cNvPr id="951" name="Google Shape;95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6" y="1652697"/>
            <a:ext cx="9144000" cy="444023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20C07E7-243D-4D30-BFDE-D65F4D67B27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55E4D-0B10-E76D-253A-6B5416C0A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1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959" name="Google Shape;959;p71"/>
          <p:cNvGrpSpPr/>
          <p:nvPr/>
        </p:nvGrpSpPr>
        <p:grpSpPr>
          <a:xfrm>
            <a:off x="273269" y="1244162"/>
            <a:ext cx="8597462" cy="5125107"/>
            <a:chOff x="0" y="1181100"/>
            <a:chExt cx="8893175" cy="5583238"/>
          </a:xfrm>
        </p:grpSpPr>
        <p:pic>
          <p:nvPicPr>
            <p:cNvPr id="960" name="Google Shape;960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81100"/>
              <a:ext cx="8893175" cy="558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71"/>
            <p:cNvSpPr/>
            <p:nvPr/>
          </p:nvSpPr>
          <p:spPr>
            <a:xfrm>
              <a:off x="2373313" y="5059363"/>
              <a:ext cx="5041900" cy="3079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2717800" y="5616575"/>
              <a:ext cx="5041900" cy="82391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7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8DAD068-AE94-4336-9E0A-2A6C2FDAEAA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0EE5C-1D4C-857E-F1CB-01A96A55F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2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8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970" name="Google Shape;970;p72"/>
          <p:cNvGrpSpPr/>
          <p:nvPr/>
        </p:nvGrpSpPr>
        <p:grpSpPr>
          <a:xfrm>
            <a:off x="241738" y="1182688"/>
            <a:ext cx="8376745" cy="5198679"/>
            <a:chOff x="0" y="1181100"/>
            <a:chExt cx="8877300" cy="5662613"/>
          </a:xfrm>
        </p:grpSpPr>
        <p:pic>
          <p:nvPicPr>
            <p:cNvPr id="971" name="Google Shape;971;p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81100"/>
              <a:ext cx="8877300" cy="566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72"/>
            <p:cNvSpPr/>
            <p:nvPr/>
          </p:nvSpPr>
          <p:spPr>
            <a:xfrm>
              <a:off x="2333625" y="2063750"/>
              <a:ext cx="4022725" cy="2682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2635250" y="2324100"/>
              <a:ext cx="6122988" cy="146685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2117725" y="4260850"/>
              <a:ext cx="4392613" cy="10509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1689100" y="5751513"/>
              <a:ext cx="4554538" cy="23971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7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252990F-BF1E-48BD-9D72-13AB045DE52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279E4-FF1F-D676-6899-9B0A8FCE6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983" name="Google Shape;98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73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85" name="Google Shape;985;p73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986" name="Google Shape;986;p73"/>
          <p:cNvSpPr txBox="1"/>
          <p:nvPr/>
        </p:nvSpPr>
        <p:spPr>
          <a:xfrm>
            <a:off x="2596356" y="1124745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987" name="Google Shape;987;p73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88" name="Google Shape;988;p73"/>
          <p:cNvSpPr txBox="1"/>
          <p:nvPr/>
        </p:nvSpPr>
        <p:spPr>
          <a:xfrm>
            <a:off x="1751012" y="5643563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989" name="Google Shape;989;p73"/>
          <p:cNvSpPr txBox="1"/>
          <p:nvPr/>
        </p:nvSpPr>
        <p:spPr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990" name="Google Shape;990;p73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p73"/>
          <p:cNvCxnSpPr>
            <a:stCxn id="990" idx="6"/>
          </p:cNvCxnSpPr>
          <p:nvPr/>
        </p:nvCxnSpPr>
        <p:spPr>
          <a:xfrm rot="10800000" flipH="1">
            <a:off x="825500" y="2150169"/>
            <a:ext cx="1736700" cy="255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2" name="Google Shape;992;p73"/>
          <p:cNvSpPr txBox="1"/>
          <p:nvPr/>
        </p:nvSpPr>
        <p:spPr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Click View Carts</a:t>
            </a:r>
            <a:endParaRPr/>
          </a:p>
        </p:txBody>
      </p:sp>
      <p:cxnSp>
        <p:nvCxnSpPr>
          <p:cNvPr id="993" name="Google Shape;993;p73"/>
          <p:cNvCxnSpPr>
            <a:endCxn id="994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4" name="Google Shape;994;p73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5" name="Google Shape;995;p73"/>
          <p:cNvSpPr txBox="1"/>
          <p:nvPr/>
        </p:nvSpPr>
        <p:spPr>
          <a:xfrm>
            <a:off x="7273925" y="936625"/>
            <a:ext cx="23272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996" name="Google Shape;996;p73"/>
          <p:cNvSpPr/>
          <p:nvPr/>
        </p:nvSpPr>
        <p:spPr>
          <a:xfrm rot="-7112555">
            <a:off x="7749382" y="1642269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3"/>
          <p:cNvSpPr txBox="1"/>
          <p:nvPr/>
        </p:nvSpPr>
        <p:spPr>
          <a:xfrm>
            <a:off x="4156075" y="3660775"/>
            <a:ext cx="2540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Response with display or error page</a:t>
            </a:r>
            <a:endParaRPr/>
          </a:p>
        </p:txBody>
      </p:sp>
      <p:cxnSp>
        <p:nvCxnSpPr>
          <p:cNvPr id="998" name="Google Shape;998;p73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99" name="Google Shape;999;p73"/>
          <p:cNvCxnSpPr>
            <a:stCxn id="1000" idx="3"/>
          </p:cNvCxnSpPr>
          <p:nvPr/>
        </p:nvCxnSpPr>
        <p:spPr>
          <a:xfrm rot="10800000" flipH="1">
            <a:off x="3938588" y="2245407"/>
            <a:ext cx="854100" cy="13479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1000" name="Google Shape;100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3165475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p73"/>
          <p:cNvCxnSpPr>
            <a:stCxn id="994" idx="4"/>
            <a:endCxn id="1002" idx="0"/>
          </p:cNvCxnSpPr>
          <p:nvPr/>
        </p:nvCxnSpPr>
        <p:spPr>
          <a:xfrm>
            <a:off x="7255669" y="2389188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03" name="Google Shape;1003;p73"/>
          <p:cNvSpPr txBox="1"/>
          <p:nvPr/>
        </p:nvSpPr>
        <p:spPr>
          <a:xfrm>
            <a:off x="6757988" y="254317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1002" name="Google Shape;1002;p73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73"/>
          <p:cNvCxnSpPr>
            <a:endCxn id="1002" idx="1"/>
          </p:cNvCxnSpPr>
          <p:nvPr/>
        </p:nvCxnSpPr>
        <p:spPr>
          <a:xfrm flipH="1">
            <a:off x="5983288" y="2312119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05" name="Google Shape;1005;p73"/>
          <p:cNvSpPr txBox="1"/>
          <p:nvPr/>
        </p:nvSpPr>
        <p:spPr>
          <a:xfrm>
            <a:off x="5294313" y="2678113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6" name="Google Shape;1006;p73"/>
          <p:cNvSpPr txBox="1"/>
          <p:nvPr/>
        </p:nvSpPr>
        <p:spPr>
          <a:xfrm>
            <a:off x="7934325" y="2193925"/>
            <a:ext cx="1209675" cy="120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4’’. Yes → traversal cookies to display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7" name="Google Shape;1007;p73"/>
          <p:cNvCxnSpPr>
            <a:stCxn id="994" idx="5"/>
          </p:cNvCxnSpPr>
          <p:nvPr/>
        </p:nvCxnSpPr>
        <p:spPr>
          <a:xfrm>
            <a:off x="7704120" y="2255277"/>
            <a:ext cx="1076400" cy="1133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08" name="Google Shape;1008;p73"/>
          <p:cNvCxnSpPr/>
          <p:nvPr/>
        </p:nvCxnSpPr>
        <p:spPr>
          <a:xfrm>
            <a:off x="531813" y="2433638"/>
            <a:ext cx="1916112" cy="13716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1009" name="Google Shape;1009;p7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4752C8C-C5E6-40EE-A156-9BD89DE9DC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DE5D0-0FC6-242C-16F8-BA748410F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4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16" name="Google Shape;1016;p74"/>
          <p:cNvGrpSpPr/>
          <p:nvPr/>
        </p:nvGrpSpPr>
        <p:grpSpPr>
          <a:xfrm>
            <a:off x="357352" y="1284726"/>
            <a:ext cx="8429296" cy="5063522"/>
            <a:chOff x="0" y="1042988"/>
            <a:chExt cx="9144000" cy="5476875"/>
          </a:xfrm>
        </p:grpSpPr>
        <p:pic>
          <p:nvPicPr>
            <p:cNvPr id="1017" name="Google Shape;1017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42988"/>
              <a:ext cx="9144000" cy="547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74"/>
            <p:cNvSpPr/>
            <p:nvPr/>
          </p:nvSpPr>
          <p:spPr>
            <a:xfrm>
              <a:off x="2044700" y="5656263"/>
              <a:ext cx="6931025" cy="8143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9" name="Google Shape;1019;p7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D298345-86BD-43CD-9CBE-441168F0E80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5371F-7FB9-3C8F-40C6-B4D3AE2FA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4294967295"/>
          </p:nvPr>
        </p:nvSpPr>
        <p:spPr>
          <a:xfrm>
            <a:off x="69956" y="1651654"/>
            <a:ext cx="9002328" cy="474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Maintains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end user by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modifying the URL.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Adds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some extra data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at the end of the URL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used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when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information to be transferred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is not critical.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url?query_string</a:t>
            </a:r>
            <a:endParaRPr sz="2400" b="1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&lt;a href=“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http://localhost:8080/Books?category=java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”&gt; Java Books &lt;/a&gt;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&lt;form action=“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http://localhost:8080/UpdateProfile?uid=123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” method=“get”&gt; ---------- &lt;/form&gt;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Server side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processing is tedious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Every URL that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returned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should have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additional information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appended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it.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If the user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leaves the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opens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Web page using a link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bookmark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then the session information is lost.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query string is limited</a:t>
            </a:r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77001FB-E8F1-41AF-9542-B098DC8DB5C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378E2-F863-C842-23B0-AE497849B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5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26" name="Google Shape;1026;p75"/>
          <p:cNvGrpSpPr/>
          <p:nvPr/>
        </p:nvGrpSpPr>
        <p:grpSpPr>
          <a:xfrm>
            <a:off x="1641832" y="1075864"/>
            <a:ext cx="5776255" cy="5394325"/>
            <a:chOff x="0" y="1006475"/>
            <a:chExt cx="6305550" cy="5851525"/>
          </a:xfrm>
        </p:grpSpPr>
        <p:pic>
          <p:nvPicPr>
            <p:cNvPr id="1027" name="Google Shape;1027;p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06475"/>
              <a:ext cx="6305550" cy="585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Google Shape;1028;p75"/>
            <p:cNvSpPr/>
            <p:nvPr/>
          </p:nvSpPr>
          <p:spPr>
            <a:xfrm>
              <a:off x="1633538" y="3695700"/>
              <a:ext cx="2598737" cy="1778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9" name="Google Shape;1029;p7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80ADE49-33F8-41EF-B00F-FDE56262402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92219-D974-4574-F440-27406A6B0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6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36" name="Google Shape;1036;p76"/>
          <p:cNvGrpSpPr/>
          <p:nvPr/>
        </p:nvGrpSpPr>
        <p:grpSpPr>
          <a:xfrm>
            <a:off x="388883" y="1015703"/>
            <a:ext cx="8366234" cy="5464996"/>
            <a:chOff x="0" y="893763"/>
            <a:chExt cx="9144001" cy="5964237"/>
          </a:xfrm>
        </p:grpSpPr>
        <p:pic>
          <p:nvPicPr>
            <p:cNvPr id="1037" name="Google Shape;1037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93763"/>
              <a:ext cx="9144000" cy="5964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76"/>
            <p:cNvSpPr/>
            <p:nvPr/>
          </p:nvSpPr>
          <p:spPr>
            <a:xfrm>
              <a:off x="1752600" y="1243013"/>
              <a:ext cx="6124575" cy="227171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6"/>
            <p:cNvSpPr/>
            <p:nvPr/>
          </p:nvSpPr>
          <p:spPr>
            <a:xfrm>
              <a:off x="1752601" y="3722688"/>
              <a:ext cx="7391400" cy="7874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6"/>
            <p:cNvSpPr/>
            <p:nvPr/>
          </p:nvSpPr>
          <p:spPr>
            <a:xfrm>
              <a:off x="1501775" y="5856288"/>
              <a:ext cx="5368925" cy="2571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p7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748171A-A3B1-457A-A8C0-D0A70910CC3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5C479-6D53-89CE-8033-E5F9E93D2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1048" name="Google Shape;104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77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0" name="Google Shape;1050;p77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1051" name="Google Shape;1051;p77"/>
          <p:cNvSpPr txBox="1"/>
          <p:nvPr/>
        </p:nvSpPr>
        <p:spPr>
          <a:xfrm>
            <a:off x="2628627" y="1150937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1052" name="Google Shape;1052;p77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53" name="Google Shape;1053;p77"/>
          <p:cNvSpPr txBox="1"/>
          <p:nvPr/>
        </p:nvSpPr>
        <p:spPr>
          <a:xfrm>
            <a:off x="1488228" y="5477386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1054" name="Google Shape;1054;p77"/>
          <p:cNvSpPr txBox="1"/>
          <p:nvPr/>
        </p:nvSpPr>
        <p:spPr>
          <a:xfrm>
            <a:off x="5541115" y="5486911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1055" name="Google Shape;1055;p77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6" name="Google Shape;1056;p77"/>
          <p:cNvCxnSpPr>
            <a:stCxn id="1055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7" name="Google Shape;1057;p77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1058" name="Google Shape;1058;p77"/>
          <p:cNvCxnSpPr>
            <a:endCxn id="1059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9" name="Google Shape;1059;p77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0" name="Google Shape;1060;p77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61" name="Google Shape;1061;p77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Remove Cart</a:t>
            </a:r>
            <a:endParaRPr/>
          </a:p>
        </p:txBody>
      </p:sp>
      <p:sp>
        <p:nvSpPr>
          <p:cNvPr id="1062" name="Google Shape;1062;p77"/>
          <p:cNvSpPr txBox="1"/>
          <p:nvPr/>
        </p:nvSpPr>
        <p:spPr>
          <a:xfrm>
            <a:off x="5338763" y="2751138"/>
            <a:ext cx="19891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selected items</a:t>
            </a:r>
            <a:endParaRPr/>
          </a:p>
        </p:txBody>
      </p:sp>
      <p:sp>
        <p:nvSpPr>
          <p:cNvPr id="1063" name="Google Shape;1063;p77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p77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65" name="Google Shape;1065;p77"/>
          <p:cNvSpPr txBox="1"/>
          <p:nvPr/>
        </p:nvSpPr>
        <p:spPr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1066" name="Google Shape;1066;p77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7" name="Google Shape;1067;p77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77"/>
          <p:cNvCxnSpPr/>
          <p:nvPr/>
        </p:nvCxnSpPr>
        <p:spPr>
          <a:xfrm rot="10800000" flipH="1">
            <a:off x="6132513" y="3402013"/>
            <a:ext cx="469900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69" name="Google Shape;1069;p77"/>
          <p:cNvSpPr txBox="1"/>
          <p:nvPr/>
        </p:nvSpPr>
        <p:spPr>
          <a:xfrm>
            <a:off x="5764213" y="3525838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create msg  </a:t>
            </a:r>
            <a:endParaRPr/>
          </a:p>
        </p:txBody>
      </p:sp>
      <p:sp>
        <p:nvSpPr>
          <p:cNvPr id="1070" name="Google Shape;1070;p77"/>
          <p:cNvSpPr txBox="1"/>
          <p:nvPr/>
        </p:nvSpPr>
        <p:spPr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update item value to 0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p77"/>
          <p:cNvSpPr txBox="1"/>
          <p:nvPr/>
        </p:nvSpPr>
        <p:spPr>
          <a:xfrm>
            <a:off x="3605213" y="2355850"/>
            <a:ext cx="1958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Response with reload page or show error msg</a:t>
            </a:r>
            <a:endParaRPr sz="1800" b="1">
              <a:solidFill>
                <a:srgbClr val="E36C0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2" name="Google Shape;1072;p77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73" name="Google Shape;1073;p77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74" name="Google Shape;1074;p77"/>
          <p:cNvCxnSpPr/>
          <p:nvPr/>
        </p:nvCxnSpPr>
        <p:spPr>
          <a:xfrm rot="10800000">
            <a:off x="5849938" y="4249738"/>
            <a:ext cx="1455737" cy="4762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5" name="Google Shape;1075;p77"/>
          <p:cNvCxnSpPr/>
          <p:nvPr/>
        </p:nvCxnSpPr>
        <p:spPr>
          <a:xfrm rot="5400000">
            <a:off x="5137150" y="2774950"/>
            <a:ext cx="2170113" cy="735013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76" name="Google Shape;1076;p77"/>
          <p:cNvSpPr txBox="1"/>
          <p:nvPr/>
        </p:nvSpPr>
        <p:spPr>
          <a:xfrm>
            <a:off x="7138988" y="4419600"/>
            <a:ext cx="16795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4’. Update Cookies object</a:t>
            </a:r>
            <a:endParaRPr/>
          </a:p>
        </p:txBody>
      </p:sp>
      <p:cxnSp>
        <p:nvCxnSpPr>
          <p:cNvPr id="1077" name="Google Shape;1077;p77"/>
          <p:cNvCxnSpPr/>
          <p:nvPr/>
        </p:nvCxnSpPr>
        <p:spPr>
          <a:xfrm>
            <a:off x="531813" y="2433638"/>
            <a:ext cx="1970087" cy="147637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1078" name="Google Shape;1078;p7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676BCF6-AE38-4C94-822C-6E2FC31D73B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4485E-9083-B596-B361-3C40444556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8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85" name="Google Shape;1085;p78"/>
          <p:cNvGrpSpPr/>
          <p:nvPr/>
        </p:nvGrpSpPr>
        <p:grpSpPr>
          <a:xfrm>
            <a:off x="1153100" y="930275"/>
            <a:ext cx="6845272" cy="5550424"/>
            <a:chOff x="0" y="650875"/>
            <a:chExt cx="8004175" cy="6207125"/>
          </a:xfrm>
        </p:grpSpPr>
        <p:pic>
          <p:nvPicPr>
            <p:cNvPr id="1086" name="Google Shape;1086;p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50875"/>
              <a:ext cx="7875588" cy="620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78"/>
            <p:cNvSpPr/>
            <p:nvPr/>
          </p:nvSpPr>
          <p:spPr>
            <a:xfrm>
              <a:off x="1722438" y="4992688"/>
              <a:ext cx="6281737" cy="6238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p7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4CE2BF-9C89-40B1-8CF3-EA8FEA1B869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747A-6ADD-3406-96D2-04657053D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9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95" name="Google Shape;1095;p79"/>
          <p:cNvGrpSpPr/>
          <p:nvPr/>
        </p:nvGrpSpPr>
        <p:grpSpPr>
          <a:xfrm>
            <a:off x="1403927" y="930275"/>
            <a:ext cx="6069724" cy="5550424"/>
            <a:chOff x="0" y="698500"/>
            <a:chExt cx="6677025" cy="6159500"/>
          </a:xfrm>
        </p:grpSpPr>
        <p:pic>
          <p:nvPicPr>
            <p:cNvPr id="1096" name="Google Shape;1096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98500"/>
              <a:ext cx="6677025" cy="615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79"/>
            <p:cNvSpPr/>
            <p:nvPr/>
          </p:nvSpPr>
          <p:spPr>
            <a:xfrm>
              <a:off x="1762125" y="3322638"/>
              <a:ext cx="4891088" cy="29305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9"/>
            <p:cNvSpPr/>
            <p:nvPr/>
          </p:nvSpPr>
          <p:spPr>
            <a:xfrm>
              <a:off x="1871663" y="6413500"/>
              <a:ext cx="3843337" cy="24606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7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E856279-CEA8-4CF5-B718-D9ACFFA2319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B5DBE-217F-D2E2-9F45-27325A153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0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– Example </a:t>
            </a:r>
            <a:endParaRPr/>
          </a:p>
        </p:txBody>
      </p:sp>
      <p:pic>
        <p:nvPicPr>
          <p:cNvPr id="1106" name="Google Shape;110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858" y="1584928"/>
            <a:ext cx="5916284" cy="404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08AF79-B391-4F3B-8EBC-91836AC05E8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C5766-97F9-B6E0-BDC6-DD24BBE0E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1"/>
          <p:cNvSpPr txBox="1">
            <a:spLocks noGrp="1"/>
          </p:cNvSpPr>
          <p:nvPr>
            <p:ph type="title" idx="4294967295"/>
          </p:nvPr>
        </p:nvSpPr>
        <p:spPr>
          <a:xfrm>
            <a:off x="914400" y="28575"/>
            <a:ext cx="82296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and Context Listeners</a:t>
            </a:r>
            <a:endParaRPr/>
          </a:p>
        </p:txBody>
      </p:sp>
      <p:pic>
        <p:nvPicPr>
          <p:cNvPr id="1114" name="Google Shape;111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988" y="1116013"/>
            <a:ext cx="8181975" cy="266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81"/>
          <p:cNvSpPr/>
          <p:nvPr/>
        </p:nvSpPr>
        <p:spPr>
          <a:xfrm>
            <a:off x="106363" y="3709988"/>
            <a:ext cx="8951912" cy="253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things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need to do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set up a listener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web application:</a:t>
            </a:r>
            <a:endParaRPr/>
          </a:p>
          <a:p>
            <a:pPr marL="742950" marR="0" lvl="1" indent="-2857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a class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 listener interface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42950" marR="0" lvl="1" indent="-2857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application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descriptor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web.xml.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&lt;listener&gt;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&lt;listener-class&gt;className&lt;/listener-class&gt;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&lt;/listener&gt;</a:t>
            </a:r>
            <a:endParaRPr/>
          </a:p>
        </p:txBody>
      </p:sp>
      <p:sp>
        <p:nvSpPr>
          <p:cNvPr id="1116" name="Google Shape;1116;p8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D8EB70E-04FC-4A9B-9116-BD1E3BC120A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AC52D-B140-45C9-9641-60278AAFD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Listeners</a:t>
            </a:r>
            <a:endParaRPr/>
          </a:p>
        </p:txBody>
      </p:sp>
      <p:sp>
        <p:nvSpPr>
          <p:cNvPr id="1123" name="Google Shape;1123;p82"/>
          <p:cNvSpPr txBox="1">
            <a:spLocks noGrp="1"/>
          </p:cNvSpPr>
          <p:nvPr>
            <p:ph type="body" idx="4294967295"/>
          </p:nvPr>
        </p:nvSpPr>
        <p:spPr>
          <a:xfrm>
            <a:off x="54004" y="1503394"/>
            <a:ext cx="8951912" cy="497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ServletRequestListener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deals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life cycle of each request object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class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implementing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interface has 2 methods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requestInitialized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called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moment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any request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the web container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comes newly available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(or it is called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beginning of any request’s scope)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is at the beginning of a servlet’s service() method or earlier than that if filter chain is involved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requestDestroyed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for each request that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comes to an end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– either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servlet’s service() method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or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doFilter()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method for the first filter in a chain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these ServletRequestListener methods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ServletRequestEvent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as a parameter. This event object has 2 methods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getServletContext()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getServletRequest()</a:t>
            </a:r>
            <a:endParaRPr/>
          </a:p>
          <a:p>
            <a:pPr marL="342900" lvl="0" indent="-1905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4" name="Google Shape;1124;p8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12E3048-E3A6-4F2C-9F87-16531E325DE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7F429-B471-F8BA-104D-B90FDC85E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3"/>
          <p:cNvSpPr txBox="1">
            <a:spLocks noGrp="1"/>
          </p:cNvSpPr>
          <p:nvPr>
            <p:ph type="title" idx="4294967295"/>
          </p:nvPr>
        </p:nvSpPr>
        <p:spPr>
          <a:xfrm>
            <a:off x="914400" y="57150"/>
            <a:ext cx="8229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Listeners</a:t>
            </a:r>
            <a:endParaRPr/>
          </a:p>
        </p:txBody>
      </p:sp>
      <p:pic>
        <p:nvPicPr>
          <p:cNvPr id="1131" name="Google Shape;113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07" y="1062038"/>
            <a:ext cx="8413186" cy="53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8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ABC09EB-F993-42FA-AB5F-B55AB6F62BF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83FE5-0446-86F9-E754-C8829F9CC6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Attribute Listeners</a:t>
            </a:r>
            <a:endParaRPr/>
          </a:p>
        </p:txBody>
      </p:sp>
      <p:sp>
        <p:nvSpPr>
          <p:cNvPr id="1139" name="Google Shape;1139;p84"/>
          <p:cNvSpPr txBox="1">
            <a:spLocks noGrp="1"/>
          </p:cNvSpPr>
          <p:nvPr>
            <p:ph type="body" idx="4294967295"/>
          </p:nvPr>
        </p:nvSpPr>
        <p:spPr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deals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life cycle of the attributes attached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 objects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implementing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interface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has 3 methods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attributeAdded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 new attribute is added to any request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attributeRemoved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an attribute is removed from a request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attributeReplaced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an attribute is replaced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Each of these ServletRequestAttributeListener methods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ServletRequestAttributeEvent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as a parameter. This event object has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2 methods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getName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returns name of attribute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getValue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returns old value of attribute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ServletRequestAttributeEvent inherits from ServetRequestEvent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“grandparent” of The ServletRequestEvent is java.util.EventObject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getSource() method returns the object that is the source of the event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0" name="Google Shape;1140;p8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BEC3D2A-ABAB-4F8C-842C-1C83DFD4AC5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3CF1A-5213-2C59-094C-0264C13BE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Hidden Form Fields</a:t>
            </a:r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4294967295"/>
          </p:nvPr>
        </p:nvSpPr>
        <p:spPr>
          <a:xfrm>
            <a:off x="-16166" y="1531750"/>
            <a:ext cx="9144000" cy="494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Simplest technique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maintain the state of an end 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Insert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session identifier into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hidden form field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the HTML of each page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Embedded the hidden form field  in an HTML form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visible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 you view an HTML file in a browser window.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session information can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extracted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by the application by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searching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for these fields. The servlets or JSP pages read the field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request.getParameter().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&lt;input type=“hidden” name=“…” value=“…”&gt;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&lt;input type=“hidden” name=“productId” value=“P01”&gt;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Simplest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way to implement session tracking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Displays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nothing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on the HTML page but can be used to hold any kind of data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Helps to maintain a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connection between two pages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on the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dynamic pages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method of session tracking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displays sensitive information to the user.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9E97179-DD27-426A-A692-11ED0E02E7F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0E7BB-6182-F411-C027-F6CA964EA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How to Add Listener to Web Project </a:t>
            </a:r>
            <a:endParaRPr/>
          </a:p>
        </p:txBody>
      </p:sp>
      <p:grpSp>
        <p:nvGrpSpPr>
          <p:cNvPr id="1147" name="Google Shape;1147;p85"/>
          <p:cNvGrpSpPr/>
          <p:nvPr/>
        </p:nvGrpSpPr>
        <p:grpSpPr>
          <a:xfrm>
            <a:off x="710046" y="1127650"/>
            <a:ext cx="7798676" cy="5311009"/>
            <a:chOff x="0" y="1047750"/>
            <a:chExt cx="8310563" cy="5734050"/>
          </a:xfrm>
        </p:grpSpPr>
        <p:pic>
          <p:nvPicPr>
            <p:cNvPr id="1148" name="Google Shape;1148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47750"/>
              <a:ext cx="8310563" cy="573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85"/>
            <p:cNvSpPr/>
            <p:nvPr/>
          </p:nvSpPr>
          <p:spPr>
            <a:xfrm>
              <a:off x="4872038" y="6356350"/>
              <a:ext cx="817562" cy="2555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8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C139907-0C43-4AE8-BEC4-D2D4E127B046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A88A3-43F3-DDBE-ABAE-AC4438A67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How to Add Listener to Web Project </a:t>
            </a:r>
            <a:endParaRPr/>
          </a:p>
        </p:txBody>
      </p:sp>
      <p:grpSp>
        <p:nvGrpSpPr>
          <p:cNvPr id="1157" name="Google Shape;1157;p86"/>
          <p:cNvGrpSpPr/>
          <p:nvPr/>
        </p:nvGrpSpPr>
        <p:grpSpPr>
          <a:xfrm>
            <a:off x="641213" y="1139385"/>
            <a:ext cx="7861573" cy="5324475"/>
            <a:chOff x="557213" y="1076325"/>
            <a:chExt cx="8183562" cy="5646738"/>
          </a:xfrm>
        </p:grpSpPr>
        <p:pic>
          <p:nvPicPr>
            <p:cNvPr id="1158" name="Google Shape;1158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213" y="1076325"/>
              <a:ext cx="8183562" cy="5646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86"/>
            <p:cNvSpPr/>
            <p:nvPr/>
          </p:nvSpPr>
          <p:spPr>
            <a:xfrm>
              <a:off x="3644900" y="1801813"/>
              <a:ext cx="4868863" cy="3302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6"/>
            <p:cNvSpPr/>
            <p:nvPr/>
          </p:nvSpPr>
          <p:spPr>
            <a:xfrm>
              <a:off x="2900363" y="3965575"/>
              <a:ext cx="2270125" cy="12922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6"/>
            <p:cNvSpPr/>
            <p:nvPr/>
          </p:nvSpPr>
          <p:spPr>
            <a:xfrm>
              <a:off x="6124575" y="6300788"/>
              <a:ext cx="803275" cy="2413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6"/>
            <p:cNvSpPr/>
            <p:nvPr/>
          </p:nvSpPr>
          <p:spPr>
            <a:xfrm>
              <a:off x="3613150" y="2963863"/>
              <a:ext cx="1066800" cy="2413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Google Shape;1163;p8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12BA9E3-86D4-409D-AD70-3381A2F542C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6DCED-7834-91DF-76B1-F84569A17B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7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70" name="Google Shape;117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96" y="4674643"/>
            <a:ext cx="7109208" cy="17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95" y="1086560"/>
            <a:ext cx="7109207" cy="3363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65F4269-CA03-4697-A2D3-A5C852A66F16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B0674-6E1F-0C9C-128C-FE2E4DB92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8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79" name="Google Shape;117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" y="962231"/>
            <a:ext cx="8612187" cy="49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927" y="5790574"/>
            <a:ext cx="7683500" cy="6270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81" name="Google Shape;1181;p8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154FFBC-AE35-4240-98B7-6F58F14367D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3B3F3-A419-89F1-8A05-3C6290D13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grpSp>
        <p:nvGrpSpPr>
          <p:cNvPr id="1188" name="Google Shape;1188;p89"/>
          <p:cNvGrpSpPr/>
          <p:nvPr/>
        </p:nvGrpSpPr>
        <p:grpSpPr>
          <a:xfrm>
            <a:off x="367862" y="1047464"/>
            <a:ext cx="8576441" cy="5433235"/>
            <a:chOff x="367862" y="1047464"/>
            <a:chExt cx="8576441" cy="5433235"/>
          </a:xfrm>
        </p:grpSpPr>
        <p:pic>
          <p:nvPicPr>
            <p:cNvPr id="1189" name="Google Shape;1189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7862" y="1047464"/>
              <a:ext cx="8576441" cy="5433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0" name="Google Shape;1190;p89"/>
            <p:cNvSpPr/>
            <p:nvPr/>
          </p:nvSpPr>
          <p:spPr>
            <a:xfrm>
              <a:off x="1894106" y="3857548"/>
              <a:ext cx="3780823" cy="76468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8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7CD82A2-3DB7-4B21-BFF2-A90C525B341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DCBF2-5A6F-E081-EABB-B257F43A0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98" name="Google Shape;119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894" y="3017904"/>
            <a:ext cx="6786823" cy="339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9101" y="1070715"/>
            <a:ext cx="4741956" cy="1836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9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36F5F5B-1CE5-451D-AD41-49863556625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CE42F-4D02-21E1-85FE-9093F3692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07" name="Google Shape;120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461" y="1101692"/>
            <a:ext cx="2997035" cy="253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1938" y="1131520"/>
            <a:ext cx="45815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61" y="3775327"/>
            <a:ext cx="2997035" cy="26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1938" y="3775327"/>
            <a:ext cx="46101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9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0AE6174-B59A-4F7B-8494-5DE257BEFC4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F2C3E-4638-1E1F-9D5B-5FB16EEAD3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18" name="Google Shape;121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981"/>
            <a:ext cx="9144000" cy="4427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574083A-7E2E-478E-80FB-1945F4EA30F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4C6AA-F8E2-E13F-09E6-5A4016221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927" y="1026200"/>
            <a:ext cx="5982615" cy="5387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sp>
        <p:nvSpPr>
          <p:cNvPr id="1227" name="Google Shape;1227;p9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35B6573-BA15-4F41-A1C0-30624E08B95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611FC-8B02-D003-D34A-E98681EFC9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34" name="Google Shape;123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62" y="1037142"/>
            <a:ext cx="8713076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9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228E420-31E7-4C76-8DFA-618A65FC8BD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C89DF-1345-01E2-D839-59A2A569E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4294967295"/>
          </p:nvPr>
        </p:nvSpPr>
        <p:spPr>
          <a:xfrm>
            <a:off x="192088" y="915988"/>
            <a:ext cx="8951912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piece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information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server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keep track of users.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Size of each cookie can be a maximum of 4 KB.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 has values in the form of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key-value pairs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When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sends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cookie,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receives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cookie,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saves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sends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it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back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each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accesses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page on that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uniquely identify a client (In the case of J2EE web applications, the cookie returned has a standard name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JSESSIONID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store in memory)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web browser is expected to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support 20 Cookies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per host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869" y="4574826"/>
            <a:ext cx="4132262" cy="190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61E9FC8-081E-4F51-83CC-FAC05C0FCE3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21DC2-D866-35D6-D4CF-083BC6690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Context Listener</a:t>
            </a:r>
            <a:endParaRPr/>
          </a:p>
        </p:txBody>
      </p:sp>
      <p:sp>
        <p:nvSpPr>
          <p:cNvPr id="1242" name="Google Shape;1242;p95"/>
          <p:cNvSpPr txBox="1">
            <a:spLocks noGrp="1"/>
          </p:cNvSpPr>
          <p:nvPr>
            <p:ph type="body" idx="4294967295"/>
          </p:nvPr>
        </p:nvSpPr>
        <p:spPr>
          <a:xfrm>
            <a:off x="192088" y="957263"/>
            <a:ext cx="8951912" cy="557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Contexts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have 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ServletContextListener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Receive notifications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about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changes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 context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of the Web application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contextInitialized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(): gets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called before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any servlet’s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init() method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or any filter’s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doFilter() method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contextDestroyed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(): gets called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servlet’s or filter’s destroy()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method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Both of methods get passed a ServletContextEvent object that provides the getServletContext() method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ServletContextAttributeListener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Recieves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about any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modifications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made to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attribute list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on the servlet context of a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Has the same trio of methods as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3" name="Google Shape;1243;p9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C83B3C6-1BDF-437E-95B2-EC57F2A36E4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F24C1-084C-D414-E14F-0EA0D9D1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9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50" name="Google Shape;125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160463"/>
            <a:ext cx="76231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888" y="4435475"/>
            <a:ext cx="9028112" cy="1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9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A876721-3235-484C-8456-1E9F30F3EE53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9BB22-BE71-E5C8-699A-93BEF8557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7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59" name="Google Shape;125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15" y="1229548"/>
            <a:ext cx="8918575" cy="52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9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BE81EB6-FC22-4DBA-9942-0F093226762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A9A2D-FB1B-FBF7-734D-59BE4B0CB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723" y="1045781"/>
            <a:ext cx="8229600" cy="5414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9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sp>
        <p:nvSpPr>
          <p:cNvPr id="1268" name="Google Shape;1268;p9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35B22CE-000C-4B1B-863C-C6A801C9D01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5DD41-979D-9E68-48FC-6EF10A78A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75" name="Google Shape;127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790" y="3271349"/>
            <a:ext cx="5228067" cy="319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8790" y="1356678"/>
            <a:ext cx="5228066" cy="169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9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7671C4E-23AA-4664-8347-A028261A0E88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E4B11-DC01-5D90-31A1-5D04B08B2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84" name="Google Shape;128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248" y="1250348"/>
            <a:ext cx="4572000" cy="24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614" y="3658443"/>
            <a:ext cx="6490138" cy="28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ED59E1-5228-4436-9F37-497734AA41A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AC6D3-DF05-FDDA-2EE0-AB366EEB7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249" y="1247771"/>
            <a:ext cx="6879020" cy="513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sp>
        <p:nvSpPr>
          <p:cNvPr id="1294" name="Google Shape;1294;p10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9ECB411-D39E-4C05-8339-19C883668C9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9C585-467C-E6D2-133C-ED285DD95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2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Declared in DD</a:t>
            </a:r>
            <a:endParaRPr/>
          </a:p>
        </p:txBody>
      </p:sp>
      <p:sp>
        <p:nvSpPr>
          <p:cNvPr id="1301" name="Google Shape;1301;p102"/>
          <p:cNvSpPr txBox="1">
            <a:spLocks noGrp="1"/>
          </p:cNvSpPr>
          <p:nvPr>
            <p:ph type="body" idx="4294967295"/>
          </p:nvPr>
        </p:nvSpPr>
        <p:spPr>
          <a:xfrm>
            <a:off x="16166" y="1196975"/>
            <a:ext cx="9127834" cy="520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Sessions have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Implements the changes to the list of active sessions in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sessionCreated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method: is called whenever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new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provided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can say that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getSession(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) method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sessionDestroyed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sessions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within the call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invalidate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() or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session time out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but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session become invalid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Both of methods get passed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HttpSessionEvent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provides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getSession() method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HttpSessionAttributeListener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called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whenever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some changes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are made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list on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servlet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of a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used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notify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has been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replaced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by another attribute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Has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same trio of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methods as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are passed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HttpSessionBindingEvent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(is inherited from HttpSessionEvent)</a:t>
            </a:r>
            <a:endParaRPr/>
          </a:p>
        </p:txBody>
      </p:sp>
      <p:sp>
        <p:nvSpPr>
          <p:cNvPr id="1302" name="Google Shape;1302;p10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895FAE8-9DAE-4810-BD3D-E1C14EEA11B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D674C-C89F-A32C-348C-CFFAB1D08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3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309" name="Google Shape;130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08" y="1617314"/>
            <a:ext cx="4144292" cy="418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847" y="1617314"/>
            <a:ext cx="3928905" cy="435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63FCE78-4B37-4436-97D5-69A0F37EBA2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27744-52BC-53B4-DFE9-7ACEE3C7E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4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</a:t>
            </a:r>
            <a:endParaRPr/>
          </a:p>
        </p:txBody>
      </p:sp>
      <p:pic>
        <p:nvPicPr>
          <p:cNvPr id="1318" name="Google Shape;1318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55" y="1640986"/>
            <a:ext cx="8600889" cy="35760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0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61AB578-D7AE-458D-B471-D85859DB0DB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2CCB5-C1BF-CCFF-2617-D73A4B18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4318</Words>
  <Application>Microsoft Office PowerPoint</Application>
  <PresentationFormat>On-screen Show (4:3)</PresentationFormat>
  <Paragraphs>741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Noto Sans Symbols</vt:lpstr>
      <vt:lpstr>Times New Roman</vt:lpstr>
      <vt:lpstr>Office Theme</vt:lpstr>
      <vt:lpstr>Session Management   Sessions and Listeners Technique: Error Handling in Servlets  #Session #UrlRewriting #HiddenForm #SessionTracking #Cookie #ShoppingCart #ErrorHandle #JSP  </vt:lpstr>
      <vt:lpstr>Review</vt:lpstr>
      <vt:lpstr>Objectives</vt:lpstr>
      <vt:lpstr>Build a Web App  Expectation </vt:lpstr>
      <vt:lpstr>Sessions &amp; Listeners   Session</vt:lpstr>
      <vt:lpstr>Sessions &amp; Listeners   Session Tracking Techniques</vt:lpstr>
      <vt:lpstr>Sessions &amp; Listeners   URL Rewriting</vt:lpstr>
      <vt:lpstr>Sessions &amp; Listeners   Hidden Form Fields</vt:lpstr>
      <vt:lpstr>Sessions &amp; Listeners   Cookies</vt:lpstr>
      <vt:lpstr>Sessions &amp; Listeners   Cookies</vt:lpstr>
      <vt:lpstr>Sessions &amp; Listeners   Cookies</vt:lpstr>
      <vt:lpstr>Sessions &amp; Listeners   Cookies</vt:lpstr>
      <vt:lpstr>Sessions &amp; Listeners   Cookies – Example </vt:lpstr>
      <vt:lpstr>Sessions &amp; Listeners   Cookies – Example </vt:lpstr>
      <vt:lpstr>Sessions &amp; Listeners   Cookies – Example </vt:lpstr>
      <vt:lpstr>PowerPoint Presentation</vt:lpstr>
      <vt:lpstr>PowerPoint Presentation</vt:lpstr>
      <vt:lpstr>Sessions &amp; Listeners   Session Management: General Principles</vt:lpstr>
      <vt:lpstr>Sessions &amp; Listeners   HttpSession interface</vt:lpstr>
      <vt:lpstr>Sessions &amp; Listeners   HttpSession interface Methods</vt:lpstr>
      <vt:lpstr>Sessions &amp; Listeners   HttpSession interface Methods</vt:lpstr>
      <vt:lpstr>Sessions &amp; Listeners   HttpSession interface – Example </vt:lpstr>
      <vt:lpstr>Sessions &amp; Listeners   HttpSession interface – Example </vt:lpstr>
      <vt:lpstr>Sessions &amp; Listeners   HttpSession interface – Example </vt:lpstr>
      <vt:lpstr>Sessions &amp; Listeners   HttpSession interface</vt:lpstr>
      <vt:lpstr>PowerPoint Presentation</vt:lpstr>
      <vt:lpstr>Sessions &amp; Listeners   HttpSession interface</vt:lpstr>
      <vt:lpstr>Sessions &amp; Listeners   HttpSession interface</vt:lpstr>
      <vt:lpstr>Sessions &amp; Listeners   Conclusion  </vt:lpstr>
      <vt:lpstr>Error Handling in Servlet   Reporting Error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Build The Web App  Shopping Cart </vt:lpstr>
      <vt:lpstr>Build The Web App   Shopping Cart </vt:lpstr>
      <vt:lpstr>Build The Web App  Shopping Cart</vt:lpstr>
      <vt:lpstr>Build The Web App  Shopping Cart</vt:lpstr>
      <vt:lpstr>Build The Web App  Shopping Cart</vt:lpstr>
      <vt:lpstr>Build The Web App  Shopping Cart</vt:lpstr>
      <vt:lpstr>Build The Web App  Shopping Cart – View Product</vt:lpstr>
      <vt:lpstr>Build The Web App  Shopping Cart </vt:lpstr>
      <vt:lpstr>Build The Web App  Interactive Server Model – Add To Cart</vt:lpstr>
      <vt:lpstr>PowerPoint Presentation</vt:lpstr>
      <vt:lpstr>Build The Web App  Interactive Server Model – View Cart</vt:lpstr>
      <vt:lpstr>Build The Web App  Shopping Cart – View Cart</vt:lpstr>
      <vt:lpstr>Build The Web App  Shopping Cart – View Cart</vt:lpstr>
      <vt:lpstr>Build The Web App  Shopping Cart – Update Cart </vt:lpstr>
      <vt:lpstr>Build The Web App  Interactive Server Model – Remove </vt:lpstr>
      <vt:lpstr>Build The Web App  Shopping Cart – Remove Cart </vt:lpstr>
      <vt:lpstr>Summary</vt:lpstr>
      <vt:lpstr>Next Lecture</vt:lpstr>
      <vt:lpstr>Practice</vt:lpstr>
      <vt:lpstr>Appendix   Shopping Cart using Cookies </vt:lpstr>
      <vt:lpstr>Appendix   Shopping Cart using Cookies</vt:lpstr>
      <vt:lpstr>Appendix   Interactive Server Model</vt:lpstr>
      <vt:lpstr>Appendix   Shopping Cart using Cookies 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Sessions &amp; Listeners   Shopping Cart using Cookies – Example </vt:lpstr>
      <vt:lpstr>Appendix   Request and Context Listeners</vt:lpstr>
      <vt:lpstr>Appendix   Request Listeners</vt:lpstr>
      <vt:lpstr>Appendix   Request Listeners</vt:lpstr>
      <vt:lpstr>Appendix   Request Attribute Listeners</vt:lpstr>
      <vt:lpstr>Appendix   How to Add Listener to Web Project </vt:lpstr>
      <vt:lpstr>Appendix   How to Add Listener to Web Project 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Practices – Example </vt:lpstr>
      <vt:lpstr>Appendix   Practices – Example </vt:lpstr>
      <vt:lpstr>Appendix   Context Listener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Session Listeners Declared in DD</vt:lpstr>
      <vt:lpstr>Appendix   Practices – Example </vt:lpstr>
      <vt:lpstr>Appendix   Practices – Example</vt:lpstr>
      <vt:lpstr>Appendix   Practices – Example</vt:lpstr>
      <vt:lpstr>Appendix   Practices – Example </vt:lpstr>
      <vt:lpstr>Appendix   Session Listeners Not Declared in DD</vt:lpstr>
      <vt:lpstr>Appendix   Session Listeners Not Declared in DD - Example</vt:lpstr>
      <vt:lpstr>Appendix   Session Listeners Not Declared in DD - Example</vt:lpstr>
      <vt:lpstr>Appendix   Session Listeners Not Declared in DD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Management   Sessions and Listeners Technique: Error Handling in Servlets  #Session #UrlRewriting #HiddenForm #SessionTracking #Cookie #ShoppingCart #ErrorHandle #JSP  </dc:title>
  <dc:creator>Kieu Trong Khanh</dc:creator>
  <cp:lastModifiedBy>Kiem Ho Hoan</cp:lastModifiedBy>
  <cp:revision>25</cp:revision>
  <dcterms:created xsi:type="dcterms:W3CDTF">2007-08-21T04:43:22Z</dcterms:created>
  <dcterms:modified xsi:type="dcterms:W3CDTF">2024-06-05T08:25:21Z</dcterms:modified>
</cp:coreProperties>
</file>